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2"/>
  </p:notesMasterIdLst>
  <p:sldIdLst>
    <p:sldId id="443" r:id="rId3"/>
    <p:sldId id="444" r:id="rId4"/>
    <p:sldId id="445" r:id="rId5"/>
    <p:sldId id="446" r:id="rId6"/>
    <p:sldId id="447" r:id="rId7"/>
    <p:sldId id="448" r:id="rId8"/>
    <p:sldId id="449" r:id="rId9"/>
    <p:sldId id="450" r:id="rId10"/>
    <p:sldId id="451" r:id="rId11"/>
    <p:sldId id="452" r:id="rId12"/>
    <p:sldId id="45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81" r:id="rId30"/>
    <p:sldId id="382" r:id="rId31"/>
    <p:sldId id="385" r:id="rId32"/>
    <p:sldId id="386" r:id="rId33"/>
    <p:sldId id="387" r:id="rId34"/>
    <p:sldId id="388" r:id="rId35"/>
    <p:sldId id="384" r:id="rId36"/>
    <p:sldId id="409" r:id="rId37"/>
    <p:sldId id="410" r:id="rId38"/>
    <p:sldId id="411" r:id="rId39"/>
    <p:sldId id="412" r:id="rId40"/>
    <p:sldId id="413" r:id="rId41"/>
    <p:sldId id="414" r:id="rId42"/>
    <p:sldId id="415" r:id="rId43"/>
    <p:sldId id="416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397" r:id="rId52"/>
    <p:sldId id="398" r:id="rId53"/>
    <p:sldId id="399" r:id="rId54"/>
    <p:sldId id="401" r:id="rId55"/>
    <p:sldId id="402" r:id="rId56"/>
    <p:sldId id="403" r:id="rId57"/>
    <p:sldId id="404" r:id="rId58"/>
    <p:sldId id="405" r:id="rId59"/>
    <p:sldId id="406" r:id="rId60"/>
    <p:sldId id="407" r:id="rId61"/>
    <p:sldId id="417" r:id="rId62"/>
    <p:sldId id="418" r:id="rId63"/>
    <p:sldId id="419" r:id="rId64"/>
    <p:sldId id="420" r:id="rId65"/>
    <p:sldId id="421" r:id="rId66"/>
    <p:sldId id="422" r:id="rId67"/>
    <p:sldId id="423" r:id="rId68"/>
    <p:sldId id="454" r:id="rId69"/>
    <p:sldId id="502" r:id="rId70"/>
    <p:sldId id="503" r:id="rId71"/>
    <p:sldId id="504" r:id="rId72"/>
    <p:sldId id="505" r:id="rId73"/>
    <p:sldId id="506" r:id="rId74"/>
    <p:sldId id="507" r:id="rId75"/>
    <p:sldId id="508" r:id="rId76"/>
    <p:sldId id="509" r:id="rId77"/>
    <p:sldId id="455" r:id="rId78"/>
    <p:sldId id="456" r:id="rId79"/>
    <p:sldId id="457" r:id="rId80"/>
    <p:sldId id="458" r:id="rId81"/>
    <p:sldId id="459" r:id="rId82"/>
    <p:sldId id="460" r:id="rId83"/>
    <p:sldId id="461" r:id="rId84"/>
    <p:sldId id="462" r:id="rId85"/>
    <p:sldId id="463" r:id="rId86"/>
    <p:sldId id="464" r:id="rId87"/>
    <p:sldId id="465" r:id="rId88"/>
    <p:sldId id="466" r:id="rId89"/>
    <p:sldId id="467" r:id="rId90"/>
    <p:sldId id="468" r:id="rId91"/>
    <p:sldId id="469" r:id="rId92"/>
    <p:sldId id="470" r:id="rId93"/>
    <p:sldId id="471" r:id="rId94"/>
    <p:sldId id="472" r:id="rId95"/>
    <p:sldId id="473" r:id="rId96"/>
    <p:sldId id="474" r:id="rId97"/>
    <p:sldId id="475" r:id="rId98"/>
    <p:sldId id="476" r:id="rId99"/>
    <p:sldId id="477" r:id="rId100"/>
    <p:sldId id="478" r:id="rId101"/>
    <p:sldId id="479" r:id="rId102"/>
    <p:sldId id="480" r:id="rId103"/>
    <p:sldId id="481" r:id="rId104"/>
    <p:sldId id="482" r:id="rId105"/>
    <p:sldId id="483" r:id="rId106"/>
    <p:sldId id="484" r:id="rId107"/>
    <p:sldId id="485" r:id="rId108"/>
    <p:sldId id="486" r:id="rId109"/>
    <p:sldId id="487" r:id="rId110"/>
    <p:sldId id="488" r:id="rId111"/>
    <p:sldId id="489" r:id="rId112"/>
    <p:sldId id="490" r:id="rId113"/>
    <p:sldId id="491" r:id="rId114"/>
    <p:sldId id="492" r:id="rId115"/>
    <p:sldId id="493" r:id="rId116"/>
    <p:sldId id="494" r:id="rId117"/>
    <p:sldId id="495" r:id="rId118"/>
    <p:sldId id="496" r:id="rId119"/>
    <p:sldId id="497" r:id="rId120"/>
    <p:sldId id="498" r:id="rId121"/>
    <p:sldId id="499" r:id="rId122"/>
    <p:sldId id="500" r:id="rId123"/>
    <p:sldId id="501" r:id="rId124"/>
    <p:sldId id="310" r:id="rId125"/>
    <p:sldId id="311" r:id="rId126"/>
    <p:sldId id="312" r:id="rId127"/>
    <p:sldId id="313" r:id="rId128"/>
    <p:sldId id="314" r:id="rId129"/>
    <p:sldId id="315" r:id="rId130"/>
    <p:sldId id="316" r:id="rId131"/>
    <p:sldId id="317" r:id="rId132"/>
    <p:sldId id="318" r:id="rId133"/>
    <p:sldId id="319" r:id="rId134"/>
    <p:sldId id="320" r:id="rId135"/>
    <p:sldId id="321" r:id="rId136"/>
    <p:sldId id="322" r:id="rId137"/>
    <p:sldId id="323" r:id="rId138"/>
    <p:sldId id="324" r:id="rId139"/>
    <p:sldId id="325" r:id="rId140"/>
    <p:sldId id="326" r:id="rId141"/>
    <p:sldId id="327" r:id="rId142"/>
    <p:sldId id="328" r:id="rId143"/>
    <p:sldId id="329" r:id="rId144"/>
    <p:sldId id="330" r:id="rId145"/>
    <p:sldId id="331" r:id="rId146"/>
    <p:sldId id="332" r:id="rId147"/>
    <p:sldId id="333" r:id="rId148"/>
    <p:sldId id="334" r:id="rId149"/>
    <p:sldId id="335" r:id="rId150"/>
    <p:sldId id="336" r:id="rId151"/>
    <p:sldId id="337" r:id="rId152"/>
    <p:sldId id="338" r:id="rId153"/>
    <p:sldId id="339" r:id="rId154"/>
    <p:sldId id="340" r:id="rId155"/>
    <p:sldId id="341" r:id="rId156"/>
    <p:sldId id="342" r:id="rId157"/>
    <p:sldId id="343" r:id="rId158"/>
    <p:sldId id="344" r:id="rId159"/>
    <p:sldId id="345" r:id="rId160"/>
    <p:sldId id="346" r:id="rId161"/>
    <p:sldId id="347" r:id="rId162"/>
    <p:sldId id="348" r:id="rId163"/>
    <p:sldId id="349" r:id="rId164"/>
    <p:sldId id="350" r:id="rId165"/>
    <p:sldId id="351" r:id="rId166"/>
    <p:sldId id="352" r:id="rId167"/>
    <p:sldId id="353" r:id="rId168"/>
    <p:sldId id="354" r:id="rId169"/>
    <p:sldId id="355" r:id="rId170"/>
    <p:sldId id="356" r:id="rId171"/>
    <p:sldId id="357" r:id="rId172"/>
    <p:sldId id="358" r:id="rId173"/>
    <p:sldId id="359" r:id="rId174"/>
    <p:sldId id="360" r:id="rId175"/>
    <p:sldId id="361" r:id="rId176"/>
    <p:sldId id="362" r:id="rId177"/>
    <p:sldId id="363" r:id="rId178"/>
    <p:sldId id="364" r:id="rId179"/>
    <p:sldId id="365" r:id="rId180"/>
    <p:sldId id="366" r:id="rId18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61" d="100"/>
          <a:sy n="61" d="100"/>
        </p:scale>
        <p:origin x="7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slide" Target="slides/slide173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slide" Target="slides/slide170.xml"/><Relationship Id="rId180" Type="http://schemas.openxmlformats.org/officeDocument/2006/relationships/slide" Target="slides/slide178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viewProps" Target="view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A14F8-51A1-4CFF-A7C5-00C6CD0230FA}" type="datetimeFigureOut">
              <a:rPr lang="ru-RU" smtClean="0"/>
              <a:t>20.08.2017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69306-51D2-4E3D-B9DF-9BFABF4AB8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480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9DD2-DD66-4F9D-AE52-7D9196FA928E}" type="datetime1">
              <a:rPr lang="ru-RU" smtClean="0"/>
              <a:t>20.08.2017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283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237A2-D1E1-4CEE-AC02-E0E493E352D0}" type="datetime1">
              <a:rPr lang="ru-RU" smtClean="0"/>
              <a:t>20.08.2017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6908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305A9-07AF-4A73-9B44-C2207A8BC4E5}" type="datetime1">
              <a:rPr lang="ru-RU" smtClean="0"/>
              <a:t>20.08.2017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380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356E480-8EFB-4EFD-9BC8-87F367482E3A}" type="slidenum">
              <a:rPr lang="ru-RU" altLang="ru-RU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743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6CF9088-6294-42B6-AAA2-DE3BE3AF7E33}" type="slidenum">
              <a:rPr lang="ru-RU" altLang="ru-RU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524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6EE29E-667A-4983-8951-EB199EDF0EF0}" type="slidenum">
              <a:rPr lang="ru-RU" altLang="ru-RU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8376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80152C-9DA1-4A05-B06B-173399CB72B6}" type="slidenum">
              <a:rPr lang="ru-RU" altLang="ru-RU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126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3A7C293-A7E0-4412-9EB3-E395819B862F}" type="slidenum">
              <a:rPr lang="ru-RU" altLang="ru-RU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039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A88CD93-BE62-4DC7-94FC-BDCB8BD64AB0}" type="slidenum">
              <a:rPr lang="ru-RU" altLang="ru-RU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169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8A5A96-E5F7-46AC-900F-549EB3A0B454}" type="slidenum">
              <a:rPr lang="ru-RU" altLang="ru-RU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054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B9D0C9-BA6D-4CCD-A1AB-69C65EA24A8D}" type="slidenum">
              <a:rPr lang="ru-RU" altLang="ru-RU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1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5E5F9-F69B-44AF-84F0-BFFFA97EF85A}" type="datetime1">
              <a:rPr lang="ru-RU" smtClean="0"/>
              <a:t>20.08.2017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187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E9774B5-573C-40B8-A7E6-B982C051F68C}" type="slidenum">
              <a:rPr lang="ru-RU" altLang="ru-RU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94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EDBA026-B916-4E3F-B379-F6CCCD22C215}" type="slidenum">
              <a:rPr lang="ru-RU" altLang="ru-RU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214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6AACE3-8F4D-4A37-9208-1120BEC7D292}" type="slidenum">
              <a:rPr lang="ru-RU" altLang="ru-RU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96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0B8D7-A637-46BC-B097-4FD9671E4230}" type="datetime1">
              <a:rPr lang="ru-RU" smtClean="0"/>
              <a:t>20.08.2017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1593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4BB7E-4F29-4E00-ACA7-48607DE5D296}" type="datetime1">
              <a:rPr lang="ru-RU" smtClean="0"/>
              <a:t>20.08.2017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006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52404-EACD-4110-ADAB-89C1BAF0B654}" type="datetime1">
              <a:rPr lang="ru-RU" smtClean="0"/>
              <a:t>20.08.2017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2368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AB612-D62E-4AF0-8CCB-BB2F9E2B75C3}" type="datetime1">
              <a:rPr lang="ru-RU" smtClean="0"/>
              <a:t>20.08.2017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905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AC5B-D09F-49CF-AA85-87028B49FA03}" type="datetime1">
              <a:rPr lang="ru-RU" smtClean="0"/>
              <a:t>20.08.2017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9058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708B0-1DE9-4A97-92E5-FECA0B288914}" type="datetime1">
              <a:rPr lang="ru-RU" smtClean="0"/>
              <a:t>20.08.2017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578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E1601-E545-455F-851B-459667388E09}" type="datetime1">
              <a:rPr lang="ru-RU" smtClean="0"/>
              <a:t>20.08.2017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532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03659-1DFF-41F0-9DA6-CDCEC612804C}" type="datetime1">
              <a:rPr lang="ru-RU" smtClean="0"/>
              <a:t>20.08.2017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CB30B-386F-4139-ACE3-B6A338A644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0218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D1F81BD-DF82-4B17-A4D5-546669EAC7C0}" type="slidenum">
              <a:rPr lang="ru-RU" altLang="ru-RU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06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4.bin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6.w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0208" y="137786"/>
            <a:ext cx="11887200" cy="65836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uk-UA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Інтерфейси</a:t>
            </a:r>
          </a:p>
          <a:p>
            <a:pPr marL="0" indent="0">
              <a:buNone/>
            </a:pPr>
            <a:r>
              <a:rPr lang="uk-UA" sz="3200" b="1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 це клас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який включає в себе лише заголовки функцій.</a:t>
            </a:r>
          </a:p>
          <a:p>
            <a:pPr marL="0" indent="0">
              <a:buNone/>
            </a:pP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Ці функції визначають, що треба робити із даними. Їхній зміст буде визначено в  відповідних функціях тих класів, які підтримують цей інтерфейс. Це нагадує наслідування абстрактних класів. Але в абстрактних класах можуть бути загальними не тільки методи (функції), але і елементи даних. Наприклад, в  абстрактному класі «Плоска_ фігура» є два елементи-дані: площа і периметр. На відміну від абстрактних класів, в інтерфейсах є тільки прототипи функцій (методів). Жодна із них не може мати «тіла». Справа в тому, що, на відміну від С++, С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може наслідувати лише один базовий клас. Тому всю іншу інформацію, загальну для багатьох похідних класів, передають за допомогою інтерфейсів. В бібліотеці базових класів є сотні перевизначених інтерфейсів, які можуть бути реалізовані в різних класах і структурах.</a:t>
            </a:r>
          </a:p>
          <a:p>
            <a:pPr marL="0" indent="0">
              <a:buNone/>
            </a:pP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CB30B-386F-4139-ACE3-B6A338A6446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452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00208"/>
            <a:ext cx="12192000" cy="6621267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class</a:t>
            </a:r>
            <a:r>
              <a:rPr lang="en-US" b="1" dirty="0"/>
              <a:t> Program</a:t>
            </a:r>
            <a:br>
              <a:rPr lang="en-US" b="1" dirty="0"/>
            </a:br>
            <a:r>
              <a:rPr lang="en-US" b="1" dirty="0"/>
              <a:t>    {</a:t>
            </a:r>
            <a:br>
              <a:rPr lang="en-US" b="1" dirty="0"/>
            </a:br>
            <a:r>
              <a:rPr lang="en-US" b="1" dirty="0"/>
              <a:t>        </a:t>
            </a:r>
            <a:r>
              <a:rPr lang="en-US" b="1" dirty="0">
                <a:solidFill>
                  <a:srgbClr val="0000FF"/>
                </a:solidFill>
              </a:rPr>
              <a:t>public</a:t>
            </a:r>
            <a:r>
              <a:rPr lang="en-US" b="1" dirty="0"/>
              <a:t> </a:t>
            </a:r>
            <a:r>
              <a:rPr lang="en-US" b="1" dirty="0">
                <a:solidFill>
                  <a:srgbClr val="A52A2A"/>
                </a:solidFill>
              </a:rPr>
              <a:t>static</a:t>
            </a:r>
            <a:r>
              <a:rPr lang="en-US" b="1" dirty="0"/>
              <a:t> </a:t>
            </a:r>
            <a:r>
              <a:rPr lang="en-US" b="1" dirty="0">
                <a:solidFill>
                  <a:srgbClr val="FF0000"/>
                </a:solidFill>
              </a:rPr>
              <a:t>void</a:t>
            </a:r>
            <a:r>
              <a:rPr lang="en-US" b="1" dirty="0"/>
              <a:t> </a:t>
            </a:r>
            <a:r>
              <a:rPr lang="en-US" b="1" dirty="0">
                <a:solidFill>
                  <a:srgbClr val="191970"/>
                </a:solidFill>
              </a:rPr>
              <a:t>Main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</a:rPr>
              <a:t>string</a:t>
            </a:r>
            <a:r>
              <a:rPr lang="en-US" b="1" dirty="0"/>
              <a:t>[] </a:t>
            </a:r>
            <a:r>
              <a:rPr lang="en-US" b="1" dirty="0" err="1"/>
              <a:t>args</a:t>
            </a:r>
            <a:r>
              <a:rPr lang="en-US" b="1" dirty="0"/>
              <a:t>)</a:t>
            </a:r>
            <a:br>
              <a:rPr lang="en-US" b="1" dirty="0"/>
            </a:br>
            <a:r>
              <a:rPr lang="en-US" b="1" dirty="0"/>
              <a:t>        {</a:t>
            </a:r>
            <a:br>
              <a:rPr lang="en-US" b="1" dirty="0"/>
            </a:br>
            <a:r>
              <a:rPr lang="en-US" b="1" dirty="0"/>
              <a:t>            rectangle a=</a:t>
            </a:r>
            <a:r>
              <a:rPr lang="en-US" b="1" dirty="0">
                <a:solidFill>
                  <a:srgbClr val="008B8B"/>
                </a:solidFill>
              </a:rPr>
              <a:t>new</a:t>
            </a:r>
            <a:r>
              <a:rPr lang="en-US" b="1" dirty="0"/>
              <a:t> </a:t>
            </a:r>
            <a:r>
              <a:rPr lang="en-US" b="1" dirty="0">
                <a:solidFill>
                  <a:srgbClr val="191970"/>
                </a:solidFill>
              </a:rPr>
              <a:t>rectangle</a:t>
            </a:r>
            <a:r>
              <a:rPr lang="en-US" b="1" dirty="0"/>
              <a:t>();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a.</a:t>
            </a:r>
            <a:r>
              <a:rPr lang="en-US" b="1" dirty="0" err="1">
                <a:solidFill>
                  <a:srgbClr val="191970"/>
                </a:solidFill>
              </a:rPr>
              <a:t>vvod</a:t>
            </a:r>
            <a:r>
              <a:rPr lang="en-US" b="1" dirty="0"/>
              <a:t>();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</a:t>
            </a:r>
            <a:r>
              <a:rPr lang="en-US" b="1" dirty="0" err="1">
                <a:solidFill>
                  <a:srgbClr val="191970"/>
                </a:solidFill>
              </a:rPr>
              <a:t>WriteLine</a:t>
            </a:r>
            <a:r>
              <a:rPr lang="en-US" b="1" dirty="0"/>
              <a:t>(</a:t>
            </a:r>
            <a:r>
              <a:rPr lang="en-US" b="1" dirty="0">
                <a:solidFill>
                  <a:srgbClr val="0000FF"/>
                </a:solidFill>
              </a:rPr>
              <a:t>"</a:t>
            </a:r>
            <a:r>
              <a:rPr lang="ru-RU" b="1" dirty="0" err="1">
                <a:solidFill>
                  <a:srgbClr val="0000FF"/>
                </a:solidFill>
              </a:rPr>
              <a:t>площа</a:t>
            </a:r>
            <a:r>
              <a:rPr lang="ru-RU" b="1" dirty="0">
                <a:solidFill>
                  <a:srgbClr val="0000FF"/>
                </a:solidFill>
              </a:rPr>
              <a:t> ={0} периметр={1}"</a:t>
            </a:r>
            <a:r>
              <a:rPr lang="ru-RU" b="1" dirty="0"/>
              <a:t>,</a:t>
            </a:r>
            <a:r>
              <a:rPr lang="en-US" b="1" dirty="0" err="1"/>
              <a:t>a.</a:t>
            </a:r>
            <a:r>
              <a:rPr lang="en-US" b="1" dirty="0" err="1">
                <a:solidFill>
                  <a:srgbClr val="191970"/>
                </a:solidFill>
              </a:rPr>
              <a:t>plo</a:t>
            </a:r>
            <a:r>
              <a:rPr lang="en-US" b="1" dirty="0"/>
              <a:t>(),</a:t>
            </a:r>
            <a:r>
              <a:rPr lang="en-US" b="1" dirty="0" err="1"/>
              <a:t>a.</a:t>
            </a:r>
            <a:r>
              <a:rPr lang="en-US" b="1" dirty="0" err="1">
                <a:solidFill>
                  <a:srgbClr val="191970"/>
                </a:solidFill>
              </a:rPr>
              <a:t>p</a:t>
            </a:r>
            <a:r>
              <a:rPr lang="en-US" b="1" dirty="0"/>
              <a:t>());</a:t>
            </a:r>
            <a:br>
              <a:rPr lang="en-US" b="1" dirty="0"/>
            </a:br>
            <a:r>
              <a:rPr lang="en-US" b="1" dirty="0"/>
              <a:t>            circle r=</a:t>
            </a:r>
            <a:r>
              <a:rPr lang="en-US" b="1" dirty="0">
                <a:solidFill>
                  <a:srgbClr val="008B8B"/>
                </a:solidFill>
              </a:rPr>
              <a:t>new</a:t>
            </a:r>
            <a:r>
              <a:rPr lang="en-US" b="1" dirty="0"/>
              <a:t> </a:t>
            </a:r>
            <a:r>
              <a:rPr lang="en-US" b="1" dirty="0">
                <a:solidFill>
                  <a:srgbClr val="191970"/>
                </a:solidFill>
              </a:rPr>
              <a:t>circle</a:t>
            </a:r>
            <a:r>
              <a:rPr lang="en-US" b="1" dirty="0"/>
              <a:t>();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r.</a:t>
            </a:r>
            <a:r>
              <a:rPr lang="en-US" b="1" dirty="0" err="1">
                <a:solidFill>
                  <a:srgbClr val="191970"/>
                </a:solidFill>
              </a:rPr>
              <a:t>input</a:t>
            </a:r>
            <a:r>
              <a:rPr lang="en-US" b="1" dirty="0"/>
              <a:t>();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</a:t>
            </a:r>
            <a:r>
              <a:rPr lang="en-US" b="1" dirty="0" err="1">
                <a:solidFill>
                  <a:srgbClr val="191970"/>
                </a:solidFill>
              </a:rPr>
              <a:t>WriteLine</a:t>
            </a:r>
            <a:r>
              <a:rPr lang="en-US" b="1" dirty="0"/>
              <a:t>(</a:t>
            </a:r>
            <a:r>
              <a:rPr lang="en-US" b="1" dirty="0">
                <a:solidFill>
                  <a:srgbClr val="0000FF"/>
                </a:solidFill>
              </a:rPr>
              <a:t>"</a:t>
            </a:r>
            <a:r>
              <a:rPr lang="ru-RU" b="1" dirty="0" err="1">
                <a:solidFill>
                  <a:srgbClr val="0000FF"/>
                </a:solidFill>
              </a:rPr>
              <a:t>площа</a:t>
            </a:r>
            <a:r>
              <a:rPr lang="ru-RU" b="1" dirty="0">
                <a:solidFill>
                  <a:srgbClr val="0000FF"/>
                </a:solidFill>
              </a:rPr>
              <a:t> ={0} периметр={1}"</a:t>
            </a:r>
            <a:r>
              <a:rPr lang="ru-RU" b="1" dirty="0"/>
              <a:t>,</a:t>
            </a:r>
            <a:r>
              <a:rPr lang="en-US" b="1" dirty="0" err="1"/>
              <a:t>r.</a:t>
            </a:r>
            <a:r>
              <a:rPr lang="en-US" b="1" dirty="0" err="1">
                <a:solidFill>
                  <a:srgbClr val="191970"/>
                </a:solidFill>
              </a:rPr>
              <a:t>plo</a:t>
            </a:r>
            <a:r>
              <a:rPr lang="en-US" b="1" dirty="0"/>
              <a:t>(),</a:t>
            </a:r>
            <a:r>
              <a:rPr lang="en-US" b="1" dirty="0" err="1"/>
              <a:t>r.</a:t>
            </a:r>
            <a:r>
              <a:rPr lang="en-US" b="1" dirty="0" err="1">
                <a:solidFill>
                  <a:srgbClr val="191970"/>
                </a:solidFill>
              </a:rPr>
              <a:t>p</a:t>
            </a:r>
            <a:r>
              <a:rPr lang="en-US" b="1" dirty="0"/>
              <a:t>());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</a:t>
            </a:r>
            <a:r>
              <a:rPr lang="en-US" b="1" dirty="0" err="1">
                <a:solidFill>
                  <a:srgbClr val="191970"/>
                </a:solidFill>
              </a:rPr>
              <a:t>WriteLine</a:t>
            </a:r>
            <a:r>
              <a:rPr lang="en-US" b="1" dirty="0"/>
              <a:t>(</a:t>
            </a:r>
            <a:r>
              <a:rPr lang="en-US" b="1" dirty="0">
                <a:solidFill>
                  <a:srgbClr val="0000FF"/>
                </a:solidFill>
              </a:rPr>
              <a:t>"</a:t>
            </a:r>
            <a:r>
              <a:rPr lang="ru-RU" b="1" dirty="0" err="1">
                <a:solidFill>
                  <a:srgbClr val="0000FF"/>
                </a:solidFill>
              </a:rPr>
              <a:t>Бувайте</a:t>
            </a:r>
            <a:r>
              <a:rPr lang="ru-RU" b="1" dirty="0">
                <a:solidFill>
                  <a:srgbClr val="0000FF"/>
                </a:solidFill>
              </a:rPr>
              <a:t>!"</a:t>
            </a:r>
            <a:r>
              <a:rPr lang="ru-RU" b="1" dirty="0"/>
              <a:t>);                            </a:t>
            </a:r>
            <a:br>
              <a:rPr lang="ru-RU" b="1" dirty="0"/>
            </a:br>
            <a:r>
              <a:rPr lang="ru-RU" b="1" dirty="0"/>
              <a:t>            </a:t>
            </a:r>
            <a:r>
              <a:rPr lang="en-US" b="1" dirty="0" err="1"/>
              <a:t>Console.</a:t>
            </a:r>
            <a:r>
              <a:rPr lang="en-US" b="1" dirty="0" err="1">
                <a:solidFill>
                  <a:srgbClr val="191970"/>
                </a:solidFill>
              </a:rPr>
              <a:t>Write</a:t>
            </a:r>
            <a:r>
              <a:rPr lang="en-US" b="1" dirty="0"/>
              <a:t>(</a:t>
            </a:r>
            <a:r>
              <a:rPr lang="en-US" b="1" dirty="0">
                <a:solidFill>
                  <a:srgbClr val="0000FF"/>
                </a:solidFill>
              </a:rPr>
              <a:t>"Press any key to continue . . . "</a:t>
            </a:r>
            <a:r>
              <a:rPr lang="en-US" b="1" dirty="0"/>
              <a:t>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</a:t>
            </a:r>
            <a:r>
              <a:rPr lang="en-US" b="1" dirty="0" err="1">
                <a:solidFill>
                  <a:srgbClr val="191970"/>
                </a:solidFill>
              </a:rPr>
              <a:t>ReadKey</a:t>
            </a:r>
            <a:r>
              <a:rPr lang="en-US" b="1" dirty="0"/>
              <a:t>(</a:t>
            </a:r>
            <a:r>
              <a:rPr lang="en-US" b="1" dirty="0">
                <a:solidFill>
                  <a:srgbClr val="008B8B"/>
                </a:solidFill>
              </a:rPr>
              <a:t>true</a:t>
            </a:r>
            <a:r>
              <a:rPr lang="en-US" b="1" dirty="0"/>
              <a:t>);</a:t>
            </a:r>
            <a:br>
              <a:rPr lang="en-US" b="1" dirty="0"/>
            </a:br>
            <a:r>
              <a:rPr lang="en-US" b="1" dirty="0"/>
              <a:t>        }</a:t>
            </a:r>
            <a:br>
              <a:rPr lang="en-US" b="1" dirty="0"/>
            </a:br>
            <a:r>
              <a:rPr lang="en-US" b="1" dirty="0"/>
              <a:t>    }</a:t>
            </a:r>
            <a:br>
              <a:rPr lang="en-US" b="1" dirty="0"/>
            </a:br>
            <a:r>
              <a:rPr lang="en-US" b="1" dirty="0"/>
              <a:t>}</a:t>
            </a:r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CB30B-386F-4139-ACE3-B6A338A6446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7135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0BD089-F55C-40B9-8189-67F7F4A63ADD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37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47850" y="404813"/>
            <a:ext cx="8362950" cy="57213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ru-RU" altLang="ru-RU" b="1" smtClean="0"/>
              <a:t>class Program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    {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        static void Main(string[] args)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        {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            string s;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            double a, y;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            Console.WriteLine("Enter a=");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            s = Console.ReadLine();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            a = Convert.ToDouble(s);</a:t>
            </a:r>
          </a:p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123051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0EBF2-AA3A-49E7-BC3D-8B0F4648E66F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47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10668000" cy="6858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sz="2000" b="1" dirty="0"/>
              <a:t>//</a:t>
            </a:r>
            <a:r>
              <a:rPr lang="ru-RU" altLang="ru-RU" sz="2000" b="1" dirty="0" err="1"/>
              <a:t>створення</a:t>
            </a:r>
            <a:r>
              <a:rPr lang="ru-RU" altLang="ru-RU" sz="2000" b="1" dirty="0"/>
              <a:t> </a:t>
            </a:r>
            <a:r>
              <a:rPr lang="ru-RU" altLang="ru-RU" sz="2000" b="1" dirty="0" err="1"/>
              <a:t>екземпляра</a:t>
            </a:r>
            <a:r>
              <a:rPr lang="ru-RU" altLang="ru-RU" sz="2000" b="1" dirty="0"/>
              <a:t> делегата</a:t>
            </a:r>
            <a:r>
              <a:rPr lang="en-GB" altLang="ru-RU" sz="2000" b="1" dirty="0"/>
              <a:t>,</a:t>
            </a:r>
            <a:r>
              <a:rPr lang="ru-RU" altLang="ru-RU" sz="2000" b="1" dirty="0"/>
              <a:t>  в </a:t>
            </a:r>
            <a:r>
              <a:rPr lang="ru-RU" altLang="ru-RU" sz="2000" b="1" dirty="0" err="1"/>
              <a:t>якому</a:t>
            </a:r>
            <a:r>
              <a:rPr lang="ru-RU" altLang="ru-RU" sz="2000" b="1" dirty="0"/>
              <a:t> </a:t>
            </a:r>
            <a:r>
              <a:rPr lang="ru-RU" altLang="ru-RU" sz="2000" b="1" dirty="0" err="1"/>
              <a:t>присвоюється</a:t>
            </a:r>
            <a:r>
              <a:rPr lang="ru-RU" altLang="ru-RU" sz="2000" b="1" dirty="0"/>
              <a:t> </a:t>
            </a:r>
            <a:r>
              <a:rPr lang="ru-RU" altLang="ru-RU" sz="2000" b="1" dirty="0" smtClean="0"/>
              <a:t>лямбда </a:t>
            </a:r>
            <a:r>
              <a:rPr lang="ru-RU" altLang="ru-RU" sz="2000" b="1" dirty="0" err="1"/>
              <a:t>вираз</a:t>
            </a:r>
            <a:endParaRPr lang="ru-RU" altLang="ru-RU" sz="2000" b="1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b="1" dirty="0" err="1">
                <a:solidFill>
                  <a:srgbClr val="C00000"/>
                </a:solidFill>
              </a:rPr>
              <a:t>Rozrahunok</a:t>
            </a:r>
            <a:r>
              <a:rPr lang="ru-RU" altLang="ru-RU" sz="2400" b="1" dirty="0"/>
              <a:t> </a:t>
            </a:r>
            <a:r>
              <a:rPr lang="ru-RU" altLang="ru-RU" sz="2400" b="1" dirty="0" err="1"/>
              <a:t>res</a:t>
            </a:r>
            <a:r>
              <a:rPr lang="ru-RU" altLang="ru-RU" sz="2400" b="1" dirty="0"/>
              <a:t>=( </a:t>
            </a:r>
            <a:r>
              <a:rPr lang="ru-RU" altLang="ru-RU" sz="2400" b="1" dirty="0" err="1"/>
              <a:t>double</a:t>
            </a:r>
            <a:r>
              <a:rPr lang="ru-RU" altLang="ru-RU" sz="2400" b="1" dirty="0"/>
              <a:t> x)=&gt; { </a:t>
            </a:r>
            <a:r>
              <a:rPr lang="ru-RU" altLang="ru-RU" sz="2400" b="1" dirty="0" err="1" smtClean="0"/>
              <a:t>if</a:t>
            </a:r>
            <a:r>
              <a:rPr lang="ru-RU" altLang="ru-RU" sz="2400" b="1" dirty="0" smtClean="0"/>
              <a:t> </a:t>
            </a:r>
            <a:r>
              <a:rPr lang="ru-RU" altLang="ru-RU" sz="2400" b="1" dirty="0"/>
              <a:t>(x &lt; 0)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sz="2400" b="1" dirty="0"/>
              <a:t>                        </a:t>
            </a:r>
            <a:r>
              <a:rPr lang="ru-RU" altLang="ru-RU" sz="2400" b="1" dirty="0" smtClean="0"/>
              <a:t>                                  </a:t>
            </a:r>
            <a:r>
              <a:rPr lang="ru-RU" altLang="ru-RU" sz="2400" b="1" dirty="0" err="1" smtClean="0"/>
              <a:t>return</a:t>
            </a:r>
            <a:r>
              <a:rPr lang="ru-RU" altLang="ru-RU" sz="2400" b="1" dirty="0" smtClean="0"/>
              <a:t> </a:t>
            </a:r>
            <a:r>
              <a:rPr lang="ru-RU" altLang="ru-RU" sz="2400" b="1" dirty="0"/>
              <a:t>x * x;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sz="2400" b="1" dirty="0"/>
              <a:t>                    </a:t>
            </a:r>
            <a:r>
              <a:rPr lang="ru-RU" altLang="ru-RU" sz="2400" b="1" dirty="0" err="1"/>
              <a:t>else</a:t>
            </a:r>
            <a:endParaRPr lang="ru-RU" altLang="ru-RU" sz="2400" b="1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sz="2400" b="1" dirty="0"/>
              <a:t>                        </a:t>
            </a:r>
            <a:r>
              <a:rPr lang="ru-RU" altLang="ru-RU" sz="2400" b="1" dirty="0" err="1"/>
              <a:t>if</a:t>
            </a:r>
            <a:r>
              <a:rPr lang="ru-RU" altLang="ru-RU" sz="2400" b="1" dirty="0"/>
              <a:t> (x &gt; 0)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sz="2400" b="1" dirty="0"/>
              <a:t>                            </a:t>
            </a:r>
            <a:r>
              <a:rPr lang="ru-RU" altLang="ru-RU" sz="2400" b="1" dirty="0" err="1"/>
              <a:t>return</a:t>
            </a:r>
            <a:r>
              <a:rPr lang="ru-RU" altLang="ru-RU" sz="2400" b="1" dirty="0"/>
              <a:t> </a:t>
            </a:r>
            <a:r>
              <a:rPr lang="ru-RU" altLang="ru-RU" sz="2400" b="1" dirty="0" err="1"/>
              <a:t>Math.Sqrt</a:t>
            </a:r>
            <a:r>
              <a:rPr lang="ru-RU" altLang="ru-RU" sz="2400" b="1" dirty="0"/>
              <a:t>(x);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sz="2400" b="1" dirty="0"/>
              <a:t>                        </a:t>
            </a:r>
            <a:r>
              <a:rPr lang="ru-RU" altLang="ru-RU" sz="2400" b="1" dirty="0" err="1"/>
              <a:t>else</a:t>
            </a:r>
            <a:endParaRPr lang="ru-RU" altLang="ru-RU" sz="2400" b="1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sz="2400" b="1" dirty="0"/>
              <a:t>                            </a:t>
            </a:r>
            <a:r>
              <a:rPr lang="ru-RU" altLang="ru-RU" sz="2400" b="1" dirty="0" err="1"/>
              <a:t>return</a:t>
            </a:r>
            <a:r>
              <a:rPr lang="ru-RU" altLang="ru-RU" sz="2400" b="1" dirty="0"/>
              <a:t>  0;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sz="2400" b="1" dirty="0"/>
              <a:t>                };</a:t>
            </a:r>
            <a:r>
              <a:rPr lang="en-GB" altLang="ru-RU" sz="2400" b="1" dirty="0"/>
              <a:t> </a:t>
            </a:r>
            <a:r>
              <a:rPr lang="uk-UA" altLang="ru-RU" sz="2400" b="1" dirty="0" smtClean="0"/>
              <a:t>   </a:t>
            </a:r>
            <a:r>
              <a:rPr lang="ru-RU" altLang="ru-RU" sz="2400" b="1" i="1" dirty="0" smtClean="0">
                <a:solidFill>
                  <a:srgbClr val="990000"/>
                </a:solidFill>
              </a:rPr>
              <a:t>// </a:t>
            </a:r>
            <a:r>
              <a:rPr lang="ru-RU" altLang="ru-RU" sz="2400" b="1" i="1" dirty="0">
                <a:solidFill>
                  <a:srgbClr val="990000"/>
                </a:solidFill>
              </a:rPr>
              <a:t>не </a:t>
            </a:r>
            <a:r>
              <a:rPr lang="ru-RU" altLang="ru-RU" sz="2400" b="1" i="1" dirty="0" err="1">
                <a:solidFill>
                  <a:srgbClr val="990000"/>
                </a:solidFill>
              </a:rPr>
              <a:t>забувати</a:t>
            </a:r>
            <a:r>
              <a:rPr lang="ru-RU" altLang="ru-RU" sz="2400" b="1" i="1" dirty="0">
                <a:solidFill>
                  <a:srgbClr val="990000"/>
                </a:solidFill>
              </a:rPr>
              <a:t> про </a:t>
            </a:r>
            <a:r>
              <a:rPr lang="ru-RU" altLang="ru-RU" sz="2400" b="1" i="1" dirty="0" err="1">
                <a:solidFill>
                  <a:srgbClr val="990000"/>
                </a:solidFill>
              </a:rPr>
              <a:t>крапку</a:t>
            </a:r>
            <a:r>
              <a:rPr lang="ru-RU" altLang="ru-RU" sz="2400" b="1" i="1" dirty="0">
                <a:solidFill>
                  <a:srgbClr val="990000"/>
                </a:solidFill>
              </a:rPr>
              <a:t> </a:t>
            </a:r>
            <a:r>
              <a:rPr lang="ru-RU" altLang="ru-RU" sz="2400" b="1" i="1" dirty="0" err="1">
                <a:solidFill>
                  <a:srgbClr val="990000"/>
                </a:solidFill>
              </a:rPr>
              <a:t>із</a:t>
            </a:r>
            <a:r>
              <a:rPr lang="ru-RU" altLang="ru-RU" sz="2400" b="1" i="1" dirty="0">
                <a:solidFill>
                  <a:srgbClr val="990000"/>
                </a:solidFill>
              </a:rPr>
              <a:t> комою!!!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sz="2400" b="1" dirty="0"/>
              <a:t>            y=</a:t>
            </a:r>
            <a:r>
              <a:rPr lang="ru-RU" altLang="ru-RU" sz="2400" b="1" dirty="0" err="1"/>
              <a:t>res</a:t>
            </a:r>
            <a:r>
              <a:rPr lang="ru-RU" altLang="ru-RU" sz="2400" b="1" dirty="0"/>
              <a:t>(a);  </a:t>
            </a:r>
            <a:r>
              <a:rPr lang="ru-RU" altLang="ru-RU" sz="2400" b="1" i="1" dirty="0">
                <a:solidFill>
                  <a:schemeClr val="bg2"/>
                </a:solidFill>
              </a:rPr>
              <a:t>//</a:t>
            </a:r>
            <a:r>
              <a:rPr lang="ru-RU" altLang="ru-RU" sz="2400" b="1" i="1" dirty="0" err="1">
                <a:solidFill>
                  <a:schemeClr val="bg2"/>
                </a:solidFill>
              </a:rPr>
              <a:t>використання</a:t>
            </a:r>
            <a:r>
              <a:rPr lang="ru-RU" altLang="ru-RU" sz="2400" b="1" i="1" dirty="0">
                <a:solidFill>
                  <a:schemeClr val="bg2"/>
                </a:solidFill>
              </a:rPr>
              <a:t> лямбда </a:t>
            </a:r>
            <a:r>
              <a:rPr lang="ru-RU" altLang="ru-RU" sz="2400" b="1" i="1" dirty="0" err="1">
                <a:solidFill>
                  <a:schemeClr val="bg2"/>
                </a:solidFill>
              </a:rPr>
              <a:t>виразу</a:t>
            </a:r>
            <a:r>
              <a:rPr lang="ru-RU" altLang="ru-RU" sz="2400" b="1" i="1" dirty="0">
                <a:solidFill>
                  <a:schemeClr val="bg2"/>
                </a:solidFill>
              </a:rPr>
              <a:t> при </a:t>
            </a:r>
            <a:r>
              <a:rPr lang="en-GB" altLang="ru-RU" sz="2400" b="1" i="1" dirty="0">
                <a:solidFill>
                  <a:schemeClr val="bg2"/>
                </a:solidFill>
              </a:rPr>
              <a:t>//</a:t>
            </a:r>
            <a:r>
              <a:rPr lang="ru-RU" altLang="ru-RU" sz="2400" b="1" i="1" dirty="0" err="1">
                <a:solidFill>
                  <a:schemeClr val="bg2"/>
                </a:solidFill>
              </a:rPr>
              <a:t>зверненні</a:t>
            </a:r>
            <a:r>
              <a:rPr lang="ru-RU" altLang="ru-RU" sz="2400" b="1" i="1" dirty="0">
                <a:solidFill>
                  <a:schemeClr val="bg2"/>
                </a:solidFill>
              </a:rPr>
              <a:t> до делегата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sz="2400" b="1" dirty="0"/>
              <a:t>            </a:t>
            </a:r>
            <a:r>
              <a:rPr lang="ru-RU" altLang="ru-RU" sz="2400" b="1" dirty="0" err="1"/>
              <a:t>Console.WriteLine</a:t>
            </a:r>
            <a:r>
              <a:rPr lang="ru-RU" altLang="ru-RU" sz="2400" b="1" dirty="0"/>
              <a:t>("y={0}",</a:t>
            </a:r>
            <a:r>
              <a:rPr lang="en-GB" altLang="ru-RU" sz="2400" b="1" dirty="0"/>
              <a:t> </a:t>
            </a:r>
            <a:r>
              <a:rPr lang="ru-RU" altLang="ru-RU" sz="2400" b="1" dirty="0"/>
              <a:t>y);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sz="2400" b="1" dirty="0"/>
              <a:t>        }</a:t>
            </a:r>
            <a:endParaRPr lang="en-GB" altLang="ru-RU" sz="2400" b="1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sz="2400" b="1" dirty="0"/>
              <a:t> }</a:t>
            </a:r>
            <a:endParaRPr lang="en-GB" altLang="ru-RU" sz="2400" b="1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sz="2400" b="1" dirty="0"/>
              <a:t>}</a:t>
            </a:r>
          </a:p>
          <a:p>
            <a:pPr eaLnBrk="1" hangingPunct="1">
              <a:lnSpc>
                <a:spcPct val="90000"/>
              </a:lnSpc>
            </a:pPr>
            <a:endParaRPr lang="ru-RU" altLang="ru-RU" sz="2400" b="1" dirty="0"/>
          </a:p>
          <a:p>
            <a:pPr eaLnBrk="1" hangingPunct="1">
              <a:lnSpc>
                <a:spcPct val="90000"/>
              </a:lnSpc>
            </a:pPr>
            <a:endParaRPr lang="ru-RU" altLang="ru-RU" sz="2000" dirty="0"/>
          </a:p>
        </p:txBody>
      </p:sp>
    </p:spTree>
    <p:extLst>
      <p:ext uri="{BB962C8B-B14F-4D97-AF65-F5344CB8AC3E}">
        <p14:creationId xmlns:p14="http://schemas.microsoft.com/office/powerpoint/2010/main" val="393766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95D16E-75CA-4BE6-8C2E-E3B1EBCE3144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581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47850" y="404813"/>
            <a:ext cx="8362950" cy="572135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uk-UA" altLang="ru-RU" b="1" i="1" dirty="0" smtClean="0">
                <a:solidFill>
                  <a:srgbClr val="3333CC"/>
                </a:solidFill>
              </a:rPr>
              <a:t>Приклад з двома делегатами</a:t>
            </a:r>
          </a:p>
          <a:p>
            <a:pPr eaLnBrk="1" hangingPunct="1">
              <a:buFontTx/>
              <a:buNone/>
            </a:pPr>
            <a:r>
              <a:rPr lang="uk-UA" altLang="ru-RU" b="1" dirty="0" smtClean="0"/>
              <a:t>Програма перевіряє чи допустима довжина </a:t>
            </a:r>
            <a:r>
              <a:rPr lang="en-US" altLang="ru-RU" b="1" dirty="0" smtClean="0">
                <a:solidFill>
                  <a:srgbClr val="CC0000"/>
                </a:solidFill>
              </a:rPr>
              <a:t>Login</a:t>
            </a:r>
            <a:r>
              <a:rPr lang="en-GB" altLang="ru-RU" b="1" dirty="0" smtClean="0"/>
              <a:t> </a:t>
            </a:r>
            <a:r>
              <a:rPr lang="uk-UA" altLang="ru-RU" b="1" dirty="0" smtClean="0"/>
              <a:t> а також порівнює паролі </a:t>
            </a:r>
            <a:r>
              <a:rPr lang="en-US" altLang="ru-RU" b="1" dirty="0" smtClean="0">
                <a:solidFill>
                  <a:srgbClr val="CC0000"/>
                </a:solidFill>
              </a:rPr>
              <a:t>password1 </a:t>
            </a:r>
            <a:r>
              <a:rPr lang="uk-UA" altLang="ru-RU" b="1" dirty="0" smtClean="0"/>
              <a:t>та </a:t>
            </a:r>
            <a:r>
              <a:rPr lang="en-US" altLang="ru-RU" b="1" dirty="0" smtClean="0"/>
              <a:t> </a:t>
            </a:r>
            <a:r>
              <a:rPr lang="en-US" altLang="ru-RU" b="1" dirty="0" smtClean="0">
                <a:solidFill>
                  <a:srgbClr val="CC0000"/>
                </a:solidFill>
              </a:rPr>
              <a:t>password2</a:t>
            </a:r>
            <a:r>
              <a:rPr lang="en-US" altLang="ru-RU" b="1" dirty="0" smtClean="0"/>
              <a:t>.</a:t>
            </a:r>
            <a:endParaRPr lang="uk-UA" altLang="ru-RU" b="1" dirty="0" smtClean="0"/>
          </a:p>
          <a:p>
            <a:pPr eaLnBrk="1" hangingPunct="1">
              <a:buFontTx/>
              <a:buNone/>
            </a:pPr>
            <a:r>
              <a:rPr lang="uk-UA" altLang="ru-RU" b="1" dirty="0" smtClean="0"/>
              <a:t>Для цього використовуються два делегати: </a:t>
            </a:r>
            <a:r>
              <a:rPr lang="en-US" altLang="ru-RU" sz="3200" b="1" dirty="0" err="1" smtClean="0">
                <a:solidFill>
                  <a:srgbClr val="CC0000"/>
                </a:solidFill>
              </a:rPr>
              <a:t>LengthLogin</a:t>
            </a:r>
            <a:r>
              <a:rPr lang="en-US" altLang="ru-RU" sz="3200" b="1" dirty="0" smtClean="0"/>
              <a:t> </a:t>
            </a:r>
            <a:r>
              <a:rPr lang="uk-UA" altLang="ru-RU" sz="3200" b="1" dirty="0" smtClean="0"/>
              <a:t> </a:t>
            </a:r>
            <a:r>
              <a:rPr lang="uk-UA" altLang="ru-RU" b="1" dirty="0" smtClean="0"/>
              <a:t>і</a:t>
            </a:r>
            <a:r>
              <a:rPr lang="uk-UA" altLang="ru-RU" sz="3200" b="1" dirty="0" smtClean="0"/>
              <a:t> </a:t>
            </a:r>
            <a:r>
              <a:rPr lang="en-US" altLang="ru-RU" sz="3200" b="1" dirty="0" err="1" smtClean="0">
                <a:solidFill>
                  <a:srgbClr val="CC0000"/>
                </a:solidFill>
              </a:rPr>
              <a:t>BoolPassword</a:t>
            </a:r>
            <a:r>
              <a:rPr lang="uk-UA" altLang="ru-RU" sz="3200" b="1" dirty="0" smtClean="0"/>
              <a:t>.</a:t>
            </a:r>
          </a:p>
          <a:p>
            <a:pPr algn="ctr" eaLnBrk="1" hangingPunct="1">
              <a:buFontTx/>
              <a:buNone/>
            </a:pPr>
            <a:endParaRPr lang="en-GB" altLang="ru-RU" b="1" i="1" dirty="0" smtClean="0">
              <a:solidFill>
                <a:schemeClr val="bg2"/>
              </a:solidFill>
            </a:endParaRPr>
          </a:p>
          <a:p>
            <a:pPr algn="ctr" eaLnBrk="1" hangingPunct="1">
              <a:buFontTx/>
              <a:buNone/>
            </a:pPr>
            <a:r>
              <a:rPr lang="uk-UA" altLang="ru-RU" b="1" i="1" dirty="0" smtClean="0">
                <a:solidFill>
                  <a:schemeClr val="bg2"/>
                </a:solidFill>
              </a:rPr>
              <a:t>Програма в </a:t>
            </a:r>
            <a:r>
              <a:rPr lang="en-US" altLang="ru-RU" b="1" i="1" dirty="0" smtClean="0">
                <a:solidFill>
                  <a:schemeClr val="bg2"/>
                </a:solidFill>
              </a:rPr>
              <a:t>Sharp Develop</a:t>
            </a:r>
          </a:p>
          <a:p>
            <a:pPr algn="ctr" eaLnBrk="1" hangingPunct="1">
              <a:buFontTx/>
              <a:buNone/>
            </a:pPr>
            <a:r>
              <a:rPr lang="en-US" altLang="ru-RU" b="1" i="1" dirty="0" smtClean="0">
                <a:solidFill>
                  <a:schemeClr val="bg2"/>
                </a:solidFill>
              </a:rPr>
              <a:t>lambda2</a:t>
            </a:r>
            <a:endParaRPr lang="ru-RU" altLang="ru-RU" b="1" i="1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2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C3D890-A993-45A5-A842-07216F18FE1E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683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5260" y="87682"/>
            <a:ext cx="10542740" cy="6770318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sz="2400" b="1" dirty="0" err="1">
                <a:solidFill>
                  <a:schemeClr val="bg2"/>
                </a:solidFill>
              </a:rPr>
              <a:t>using</a:t>
            </a:r>
            <a:r>
              <a:rPr lang="ru-RU" altLang="ru-RU" sz="2400" b="1" dirty="0">
                <a:solidFill>
                  <a:schemeClr val="bg2"/>
                </a:solidFill>
              </a:rPr>
              <a:t> </a:t>
            </a:r>
            <a:r>
              <a:rPr lang="ru-RU" altLang="ru-RU" sz="2400" b="1" dirty="0" err="1">
                <a:solidFill>
                  <a:schemeClr val="bg2"/>
                </a:solidFill>
              </a:rPr>
              <a:t>System</a:t>
            </a:r>
            <a:r>
              <a:rPr lang="ru-RU" altLang="ru-RU" sz="2400" b="1" dirty="0">
                <a:solidFill>
                  <a:schemeClr val="bg2"/>
                </a:solidFill>
              </a:rPr>
              <a:t>;</a:t>
            </a:r>
            <a:br>
              <a:rPr lang="ru-RU" altLang="ru-RU" sz="2400" b="1" dirty="0">
                <a:solidFill>
                  <a:schemeClr val="bg2"/>
                </a:solidFill>
              </a:rPr>
            </a:br>
            <a:r>
              <a:rPr lang="ru-RU" altLang="ru-RU" sz="2400" b="1" dirty="0" err="1">
                <a:solidFill>
                  <a:srgbClr val="3333CC"/>
                </a:solidFill>
              </a:rPr>
              <a:t>namespace</a:t>
            </a:r>
            <a:r>
              <a:rPr lang="ru-RU" altLang="ru-RU" sz="2400" b="1" dirty="0">
                <a:solidFill>
                  <a:srgbClr val="3333CC"/>
                </a:solidFill>
              </a:rPr>
              <a:t> lambda2</a:t>
            </a:r>
            <a:r>
              <a:rPr lang="ru-RU" altLang="ru-RU" sz="2400" b="1" dirty="0"/>
              <a:t/>
            </a:r>
            <a:br>
              <a:rPr lang="ru-RU" altLang="ru-RU" sz="2400" b="1" dirty="0"/>
            </a:br>
            <a:r>
              <a:rPr lang="ru-RU" altLang="ru-RU" sz="2400" b="1" dirty="0"/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b="1" dirty="0">
                <a:solidFill>
                  <a:srgbClr val="3333CC"/>
                </a:solidFill>
              </a:rPr>
              <a:t> </a:t>
            </a:r>
            <a:r>
              <a:rPr lang="ru-RU" altLang="ru-RU" b="1" dirty="0" err="1">
                <a:solidFill>
                  <a:srgbClr val="3333CC"/>
                </a:solidFill>
              </a:rPr>
              <a:t>delegate</a:t>
            </a:r>
            <a:r>
              <a:rPr lang="ru-RU" altLang="ru-RU" b="1" dirty="0">
                <a:solidFill>
                  <a:srgbClr val="CC0000"/>
                </a:solidFill>
              </a:rPr>
              <a:t> </a:t>
            </a:r>
            <a:r>
              <a:rPr lang="ru-RU" altLang="ru-RU" b="1" dirty="0" err="1">
                <a:solidFill>
                  <a:srgbClr val="CC0000"/>
                </a:solidFill>
              </a:rPr>
              <a:t>int</a:t>
            </a:r>
            <a:r>
              <a:rPr lang="ru-RU" altLang="ru-RU" b="1" dirty="0">
                <a:solidFill>
                  <a:srgbClr val="CC0000"/>
                </a:solidFill>
              </a:rPr>
              <a:t> </a:t>
            </a:r>
            <a:r>
              <a:rPr lang="ru-RU" altLang="ru-RU" b="1" dirty="0" err="1">
                <a:solidFill>
                  <a:srgbClr val="CC0000"/>
                </a:solidFill>
              </a:rPr>
              <a:t>LengthLogin</a:t>
            </a:r>
            <a:r>
              <a:rPr lang="ru-RU" altLang="ru-RU" b="1" dirty="0">
                <a:solidFill>
                  <a:srgbClr val="CC0000"/>
                </a:solidFill>
              </a:rPr>
              <a:t>(</a:t>
            </a:r>
            <a:r>
              <a:rPr lang="ru-RU" altLang="ru-RU" b="1" dirty="0" err="1">
                <a:solidFill>
                  <a:srgbClr val="CC0000"/>
                </a:solidFill>
              </a:rPr>
              <a:t>string</a:t>
            </a:r>
            <a:r>
              <a:rPr lang="ru-RU" altLang="ru-RU" b="1" dirty="0">
                <a:solidFill>
                  <a:srgbClr val="CC0000"/>
                </a:solidFill>
              </a:rPr>
              <a:t> s);</a:t>
            </a:r>
            <a:br>
              <a:rPr lang="ru-RU" altLang="ru-RU" b="1" dirty="0">
                <a:solidFill>
                  <a:srgbClr val="CC0000"/>
                </a:solidFill>
              </a:rPr>
            </a:br>
            <a:r>
              <a:rPr lang="ru-RU" altLang="ru-RU" b="1" dirty="0" err="1">
                <a:solidFill>
                  <a:srgbClr val="3333CC"/>
                </a:solidFill>
              </a:rPr>
              <a:t>delegate</a:t>
            </a:r>
            <a:r>
              <a:rPr lang="ru-RU" altLang="ru-RU" b="1" dirty="0">
                <a:solidFill>
                  <a:srgbClr val="CC0000"/>
                </a:solidFill>
              </a:rPr>
              <a:t> </a:t>
            </a:r>
            <a:r>
              <a:rPr lang="ru-RU" altLang="ru-RU" b="1" dirty="0" err="1">
                <a:solidFill>
                  <a:srgbClr val="CC0000"/>
                </a:solidFill>
              </a:rPr>
              <a:t>bool</a:t>
            </a:r>
            <a:r>
              <a:rPr lang="ru-RU" altLang="ru-RU" b="1" dirty="0">
                <a:solidFill>
                  <a:srgbClr val="CC0000"/>
                </a:solidFill>
              </a:rPr>
              <a:t> </a:t>
            </a:r>
            <a:r>
              <a:rPr lang="ru-RU" altLang="ru-RU" b="1" dirty="0" err="1">
                <a:solidFill>
                  <a:srgbClr val="CC0000"/>
                </a:solidFill>
              </a:rPr>
              <a:t>BoolPassword</a:t>
            </a:r>
            <a:r>
              <a:rPr lang="ru-RU" altLang="ru-RU" b="1" dirty="0">
                <a:solidFill>
                  <a:srgbClr val="CC0000"/>
                </a:solidFill>
              </a:rPr>
              <a:t>(</a:t>
            </a:r>
            <a:r>
              <a:rPr lang="ru-RU" altLang="ru-RU" b="1" dirty="0" err="1">
                <a:solidFill>
                  <a:srgbClr val="CC0000"/>
                </a:solidFill>
              </a:rPr>
              <a:t>string</a:t>
            </a:r>
            <a:r>
              <a:rPr lang="ru-RU" altLang="ru-RU" b="1" dirty="0">
                <a:solidFill>
                  <a:srgbClr val="CC0000"/>
                </a:solidFill>
              </a:rPr>
              <a:t> s1, </a:t>
            </a:r>
            <a:r>
              <a:rPr lang="ru-RU" altLang="ru-RU" b="1" dirty="0" err="1">
                <a:solidFill>
                  <a:srgbClr val="CC0000"/>
                </a:solidFill>
              </a:rPr>
              <a:t>string</a:t>
            </a:r>
            <a:r>
              <a:rPr lang="ru-RU" altLang="ru-RU" b="1" dirty="0">
                <a:solidFill>
                  <a:srgbClr val="CC0000"/>
                </a:solidFill>
              </a:rPr>
              <a:t> s2);</a:t>
            </a:r>
            <a:br>
              <a:rPr lang="ru-RU" altLang="ru-RU" b="1" dirty="0">
                <a:solidFill>
                  <a:srgbClr val="CC0000"/>
                </a:solidFill>
              </a:rPr>
            </a:br>
            <a:r>
              <a:rPr lang="ru-RU" altLang="ru-RU" sz="2400" b="1" dirty="0">
                <a:solidFill>
                  <a:srgbClr val="3333CC"/>
                </a:solidFill>
              </a:rPr>
              <a:t>    </a:t>
            </a:r>
            <a:r>
              <a:rPr lang="ru-RU" altLang="ru-RU" sz="2400" b="1" dirty="0" err="1">
                <a:solidFill>
                  <a:srgbClr val="3333CC"/>
                </a:solidFill>
              </a:rPr>
              <a:t>class</a:t>
            </a:r>
            <a:r>
              <a:rPr lang="ru-RU" altLang="ru-RU" sz="2400" b="1" dirty="0">
                <a:solidFill>
                  <a:srgbClr val="3333CC"/>
                </a:solidFill>
              </a:rPr>
              <a:t> </a:t>
            </a:r>
            <a:r>
              <a:rPr lang="ru-RU" altLang="ru-RU" sz="2400" b="1" dirty="0" err="1">
                <a:solidFill>
                  <a:srgbClr val="3333CC"/>
                </a:solidFill>
              </a:rPr>
              <a:t>Program</a:t>
            </a:r>
            <a:r>
              <a:rPr lang="ru-RU" altLang="ru-RU" sz="2400" b="1" dirty="0"/>
              <a:t/>
            </a:r>
            <a:br>
              <a:rPr lang="ru-RU" altLang="ru-RU" sz="2400" b="1" dirty="0"/>
            </a:br>
            <a:r>
              <a:rPr lang="ru-RU" altLang="ru-RU" sz="2400" b="1" dirty="0"/>
              <a:t>    {</a:t>
            </a:r>
            <a:br>
              <a:rPr lang="ru-RU" altLang="ru-RU" sz="2400" b="1" dirty="0"/>
            </a:br>
            <a:r>
              <a:rPr lang="ru-RU" altLang="ru-RU" sz="2400" b="1" dirty="0"/>
              <a:t>       </a:t>
            </a:r>
            <a:r>
              <a:rPr lang="ru-RU" altLang="ru-RU" sz="2400" b="1" dirty="0">
                <a:solidFill>
                  <a:srgbClr val="CC0000"/>
                </a:solidFill>
              </a:rPr>
              <a:t> </a:t>
            </a:r>
            <a:r>
              <a:rPr lang="ru-RU" altLang="ru-RU" sz="2400" b="1" dirty="0" err="1">
                <a:solidFill>
                  <a:srgbClr val="CC0000"/>
                </a:solidFill>
              </a:rPr>
              <a:t>public</a:t>
            </a:r>
            <a:r>
              <a:rPr lang="ru-RU" altLang="ru-RU" sz="2400" b="1" dirty="0">
                <a:solidFill>
                  <a:srgbClr val="CC0000"/>
                </a:solidFill>
              </a:rPr>
              <a:t> </a:t>
            </a:r>
            <a:r>
              <a:rPr lang="ru-RU" altLang="ru-RU" sz="2400" b="1" dirty="0" err="1">
                <a:solidFill>
                  <a:srgbClr val="CC0000"/>
                </a:solidFill>
              </a:rPr>
              <a:t>static</a:t>
            </a:r>
            <a:r>
              <a:rPr lang="ru-RU" altLang="ru-RU" sz="2400" b="1" dirty="0">
                <a:solidFill>
                  <a:srgbClr val="CC0000"/>
                </a:solidFill>
              </a:rPr>
              <a:t> </a:t>
            </a:r>
            <a:r>
              <a:rPr lang="ru-RU" altLang="ru-RU" sz="2400" b="1" dirty="0" err="1">
                <a:solidFill>
                  <a:srgbClr val="CC0000"/>
                </a:solidFill>
              </a:rPr>
              <a:t>void</a:t>
            </a:r>
            <a:r>
              <a:rPr lang="ru-RU" altLang="ru-RU" sz="2400" b="1" dirty="0">
                <a:solidFill>
                  <a:srgbClr val="CC0000"/>
                </a:solidFill>
              </a:rPr>
              <a:t> </a:t>
            </a:r>
            <a:r>
              <a:rPr lang="ru-RU" altLang="ru-RU" sz="2400" b="1" dirty="0" err="1">
                <a:solidFill>
                  <a:srgbClr val="CC0000"/>
                </a:solidFill>
              </a:rPr>
              <a:t>Main</a:t>
            </a:r>
            <a:r>
              <a:rPr lang="ru-RU" altLang="ru-RU" sz="2400" b="1" dirty="0">
                <a:solidFill>
                  <a:srgbClr val="CC0000"/>
                </a:solidFill>
              </a:rPr>
              <a:t>(</a:t>
            </a:r>
            <a:r>
              <a:rPr lang="ru-RU" altLang="ru-RU" sz="2400" b="1" dirty="0" err="1">
                <a:solidFill>
                  <a:srgbClr val="CC0000"/>
                </a:solidFill>
              </a:rPr>
              <a:t>string</a:t>
            </a:r>
            <a:r>
              <a:rPr lang="ru-RU" altLang="ru-RU" sz="2400" b="1" dirty="0">
                <a:solidFill>
                  <a:srgbClr val="CC0000"/>
                </a:solidFill>
              </a:rPr>
              <a:t>[] </a:t>
            </a:r>
            <a:r>
              <a:rPr lang="ru-RU" altLang="ru-RU" sz="2400" b="1" dirty="0" err="1">
                <a:solidFill>
                  <a:srgbClr val="CC0000"/>
                </a:solidFill>
              </a:rPr>
              <a:t>args</a:t>
            </a:r>
            <a:r>
              <a:rPr lang="ru-RU" altLang="ru-RU" sz="2400" b="1" dirty="0">
                <a:solidFill>
                  <a:srgbClr val="CC0000"/>
                </a:solidFill>
              </a:rPr>
              <a:t>)</a:t>
            </a:r>
            <a:br>
              <a:rPr lang="ru-RU" altLang="ru-RU" sz="2400" b="1" dirty="0">
                <a:solidFill>
                  <a:srgbClr val="CC0000"/>
                </a:solidFill>
              </a:rPr>
            </a:br>
            <a:r>
              <a:rPr lang="ru-RU" altLang="ru-RU" sz="2400" b="1" dirty="0"/>
              <a:t>        {</a:t>
            </a:r>
            <a:br>
              <a:rPr lang="ru-RU" altLang="ru-RU" sz="2400" b="1" dirty="0"/>
            </a:br>
            <a:r>
              <a:rPr lang="ru-RU" altLang="ru-RU" sz="2400" b="1" dirty="0"/>
              <a:t>        </a:t>
            </a:r>
            <a:r>
              <a:rPr lang="ru-RU" altLang="ru-RU" sz="2400" b="1" dirty="0" err="1">
                <a:solidFill>
                  <a:srgbClr val="3333CC"/>
                </a:solidFill>
              </a:rPr>
              <a:t>link</a:t>
            </a:r>
            <a:r>
              <a:rPr lang="ru-RU" altLang="ru-RU" sz="2400" b="1" dirty="0">
                <a:solidFill>
                  <a:srgbClr val="3333CC"/>
                </a:solidFill>
              </a:rPr>
              <a:t>: </a:t>
            </a:r>
            <a:r>
              <a:rPr lang="ru-RU" altLang="ru-RU" sz="2400" b="1" dirty="0"/>
              <a:t>   </a:t>
            </a:r>
            <a:r>
              <a:rPr lang="ru-RU" altLang="ru-RU" sz="2400" b="1" dirty="0">
                <a:solidFill>
                  <a:schemeClr val="bg2"/>
                </a:solidFill>
              </a:rPr>
              <a:t> //</a:t>
            </a:r>
            <a:r>
              <a:rPr lang="ru-RU" altLang="ru-RU" sz="2400" b="1" dirty="0" err="1">
                <a:solidFill>
                  <a:schemeClr val="bg2"/>
                </a:solidFill>
              </a:rPr>
              <a:t>мітка</a:t>
            </a:r>
            <a:r>
              <a:rPr lang="ru-RU" altLang="ru-RU" sz="2400" b="1" dirty="0">
                <a:solidFill>
                  <a:schemeClr val="bg2"/>
                </a:solidFill>
              </a:rPr>
              <a:t>!!!</a:t>
            </a:r>
            <a:r>
              <a:rPr lang="ru-RU" altLang="ru-RU" sz="2400" b="1" dirty="0"/>
              <a:t/>
            </a:r>
            <a:br>
              <a:rPr lang="ru-RU" altLang="ru-RU" sz="2400" b="1" dirty="0"/>
            </a:br>
            <a:r>
              <a:rPr lang="ru-RU" altLang="ru-RU" sz="2400" b="1" dirty="0"/>
              <a:t>            </a:t>
            </a:r>
            <a:r>
              <a:rPr lang="ru-RU" altLang="ru-RU" sz="2400" b="1" dirty="0" err="1"/>
              <a:t>Console.WriteLine</a:t>
            </a:r>
            <a:r>
              <a:rPr lang="ru-RU" altLang="ru-RU" sz="2400" b="1" dirty="0"/>
              <a:t>("</a:t>
            </a:r>
            <a:r>
              <a:rPr lang="ru-RU" altLang="ru-RU" sz="2400" b="1" dirty="0" err="1"/>
              <a:t>Enter</a:t>
            </a:r>
            <a:r>
              <a:rPr lang="ru-RU" altLang="ru-RU" sz="2400" b="1" dirty="0"/>
              <a:t> </a:t>
            </a:r>
            <a:r>
              <a:rPr lang="ru-RU" altLang="ru-RU" sz="2400" b="1" dirty="0" err="1"/>
              <a:t>Login</a:t>
            </a:r>
            <a:r>
              <a:rPr lang="ru-RU" altLang="ru-RU" sz="2400" b="1" dirty="0"/>
              <a:t>");</a:t>
            </a:r>
            <a:br>
              <a:rPr lang="ru-RU" altLang="ru-RU" sz="2400" b="1" dirty="0"/>
            </a:br>
            <a:r>
              <a:rPr lang="ru-RU" altLang="ru-RU" sz="2400" b="1" dirty="0"/>
              <a:t>            </a:t>
            </a:r>
            <a:r>
              <a:rPr lang="ru-RU" altLang="ru-RU" sz="2400" b="1" dirty="0" err="1"/>
              <a:t>string</a:t>
            </a:r>
            <a:r>
              <a:rPr lang="ru-RU" altLang="ru-RU" sz="2400" b="1" dirty="0"/>
              <a:t> </a:t>
            </a:r>
            <a:r>
              <a:rPr lang="ru-RU" altLang="ru-RU" sz="2400" b="1" dirty="0" err="1"/>
              <a:t>login</a:t>
            </a:r>
            <a:r>
              <a:rPr lang="ru-RU" altLang="ru-RU" sz="2400" b="1" dirty="0"/>
              <a:t>=</a:t>
            </a:r>
            <a:r>
              <a:rPr lang="ru-RU" altLang="ru-RU" sz="2400" b="1" dirty="0" err="1"/>
              <a:t>Console.ReadLine</a:t>
            </a:r>
            <a:r>
              <a:rPr lang="ru-RU" altLang="ru-RU" sz="2400" b="1" dirty="0"/>
              <a:t>();</a:t>
            </a:r>
            <a:br>
              <a:rPr lang="ru-RU" altLang="ru-RU" sz="2400" b="1" dirty="0"/>
            </a:br>
            <a:r>
              <a:rPr lang="ru-RU" altLang="ru-RU" sz="2400" b="1" dirty="0"/>
              <a:t>        </a:t>
            </a:r>
            <a:r>
              <a:rPr lang="ru-RU" altLang="ru-RU" sz="2400" b="1" dirty="0">
                <a:solidFill>
                  <a:srgbClr val="3333CC"/>
                </a:solidFill>
              </a:rPr>
              <a:t>    </a:t>
            </a:r>
            <a:r>
              <a:rPr lang="ru-RU" altLang="ru-RU" sz="2400" b="1" dirty="0" err="1">
                <a:solidFill>
                  <a:srgbClr val="3333CC"/>
                </a:solidFill>
              </a:rPr>
              <a:t>LengthLogin</a:t>
            </a:r>
            <a:r>
              <a:rPr lang="ru-RU" altLang="ru-RU" sz="2400" b="1" dirty="0">
                <a:solidFill>
                  <a:srgbClr val="3333CC"/>
                </a:solidFill>
              </a:rPr>
              <a:t> </a:t>
            </a:r>
            <a:r>
              <a:rPr lang="ru-RU" altLang="ru-RU" sz="2400" b="1" dirty="0" err="1">
                <a:solidFill>
                  <a:srgbClr val="3333CC"/>
                </a:solidFill>
              </a:rPr>
              <a:t>Dlina</a:t>
            </a:r>
            <a:r>
              <a:rPr lang="ru-RU" altLang="ru-RU" sz="2400" b="1" dirty="0">
                <a:solidFill>
                  <a:srgbClr val="3333CC"/>
                </a:solidFill>
              </a:rPr>
              <a:t> = s1=&gt;s1.Length</a:t>
            </a:r>
            <a:r>
              <a:rPr lang="ru-RU" altLang="ru-RU" sz="2400" b="1" dirty="0" smtClean="0">
                <a:solidFill>
                  <a:srgbClr val="3333CC"/>
                </a:solidFill>
              </a:rPr>
              <a:t>; </a:t>
            </a:r>
            <a:r>
              <a:rPr lang="en-US" altLang="ru-RU" sz="2400" b="1" dirty="0" smtClean="0">
                <a:solidFill>
                  <a:srgbClr val="3333CC"/>
                </a:solidFill>
              </a:rPr>
              <a:t>//</a:t>
            </a:r>
            <a:r>
              <a:rPr lang="ru-RU" altLang="ru-RU" sz="2400" b="1" dirty="0" err="1" smtClean="0">
                <a:solidFill>
                  <a:srgbClr val="3333CC"/>
                </a:solidFill>
              </a:rPr>
              <a:t>визначили</a:t>
            </a:r>
            <a:r>
              <a:rPr lang="en-US" altLang="ru-RU" sz="2400" b="1" dirty="0" smtClean="0">
                <a:solidFill>
                  <a:srgbClr val="3333CC"/>
                </a:solidFill>
              </a:rPr>
              <a:t> </a:t>
            </a:r>
            <a:r>
              <a:rPr lang="uk-UA" altLang="ru-RU" sz="2400" b="1" dirty="0" smtClean="0">
                <a:solidFill>
                  <a:srgbClr val="3333CC"/>
                </a:solidFill>
              </a:rPr>
              <a:t>лямбда- вираз </a:t>
            </a:r>
            <a:r>
              <a:rPr lang="en-US" altLang="ru-RU" sz="2400" b="1" dirty="0" err="1" smtClean="0">
                <a:solidFill>
                  <a:srgbClr val="3333CC"/>
                </a:solidFill>
              </a:rPr>
              <a:t>Dlina</a:t>
            </a:r>
            <a:r>
              <a:rPr lang="ru-RU" altLang="ru-RU" sz="2400" b="1" dirty="0" smtClean="0">
                <a:solidFill>
                  <a:srgbClr val="3333CC"/>
                </a:solidFill>
              </a:rPr>
              <a:t> </a:t>
            </a:r>
            <a:r>
              <a:rPr lang="ru-RU" altLang="ru-RU" sz="2400" b="1" dirty="0">
                <a:solidFill>
                  <a:srgbClr val="3333CC"/>
                </a:solidFill>
              </a:rPr>
              <a:t/>
            </a:r>
            <a:br>
              <a:rPr lang="ru-RU" altLang="ru-RU" sz="2400" b="1" dirty="0">
                <a:solidFill>
                  <a:srgbClr val="3333CC"/>
                </a:solidFill>
              </a:rPr>
            </a:br>
            <a:endParaRPr lang="ru-RU" altLang="ru-RU" sz="2400" b="1" dirty="0">
              <a:solidFill>
                <a:srgbClr val="3333CC"/>
              </a:solidFill>
            </a:endParaRPr>
          </a:p>
          <a:p>
            <a:pPr>
              <a:buNone/>
            </a:pPr>
            <a:r>
              <a:rPr lang="ru-RU" altLang="ru-RU" sz="2400" b="1" dirty="0"/>
              <a:t>            </a:t>
            </a:r>
            <a:r>
              <a:rPr lang="ru-RU" altLang="ru-RU" sz="2400" b="1" dirty="0" err="1"/>
              <a:t>int</a:t>
            </a:r>
            <a:r>
              <a:rPr lang="ru-RU" altLang="ru-RU" sz="2400" b="1" dirty="0"/>
              <a:t> </a:t>
            </a:r>
            <a:r>
              <a:rPr lang="ru-RU" altLang="ru-RU" sz="2400" b="1" dirty="0" err="1"/>
              <a:t>longlogin</a:t>
            </a:r>
            <a:r>
              <a:rPr lang="ru-RU" altLang="ru-RU" sz="2400" b="1" dirty="0"/>
              <a:t>=</a:t>
            </a:r>
            <a:r>
              <a:rPr lang="ru-RU" altLang="ru-RU" sz="2400" b="1" dirty="0" err="1">
                <a:solidFill>
                  <a:srgbClr val="3333CC"/>
                </a:solidFill>
              </a:rPr>
              <a:t>Dlina</a:t>
            </a:r>
            <a:r>
              <a:rPr lang="ru-RU" altLang="ru-RU" sz="2400" b="1" dirty="0"/>
              <a:t>(</a:t>
            </a:r>
            <a:r>
              <a:rPr lang="ru-RU" altLang="ru-RU" sz="2400" b="1" dirty="0" err="1"/>
              <a:t>login</a:t>
            </a:r>
            <a:r>
              <a:rPr lang="ru-RU" altLang="ru-RU" sz="2400" b="1" dirty="0" smtClean="0"/>
              <a:t>);</a:t>
            </a:r>
            <a:r>
              <a:rPr lang="en-US" altLang="ru-RU" sz="2400" b="1" dirty="0" smtClean="0"/>
              <a:t>//</a:t>
            </a:r>
            <a:r>
              <a:rPr lang="ru-RU" altLang="ru-RU" sz="2400" b="1" dirty="0" smtClean="0"/>
              <a:t> </a:t>
            </a:r>
            <a:r>
              <a:rPr lang="ru-RU" altLang="ru-RU" sz="2400" b="1" dirty="0" err="1" smtClean="0"/>
              <a:t>використали</a:t>
            </a:r>
            <a:r>
              <a:rPr lang="uk-UA" altLang="ru-RU" sz="2400" b="1" dirty="0" smtClean="0">
                <a:solidFill>
                  <a:srgbClr val="3333CC"/>
                </a:solidFill>
              </a:rPr>
              <a:t> лямбда- вираз </a:t>
            </a:r>
            <a:r>
              <a:rPr lang="en-US" altLang="ru-RU" sz="2400" b="1" dirty="0" err="1" smtClean="0">
                <a:solidFill>
                  <a:srgbClr val="3333CC"/>
                </a:solidFill>
              </a:rPr>
              <a:t>Dlina</a:t>
            </a:r>
            <a:r>
              <a:rPr lang="ru-RU" altLang="ru-RU" sz="2400" b="1" dirty="0" smtClean="0">
                <a:solidFill>
                  <a:srgbClr val="3333CC"/>
                </a:solidFill>
              </a:rPr>
              <a:t> </a:t>
            </a:r>
            <a:r>
              <a:rPr lang="ru-RU" altLang="ru-RU" sz="2400" b="1" dirty="0"/>
              <a:t/>
            </a:r>
            <a:br>
              <a:rPr lang="ru-RU" altLang="ru-RU" sz="2400" b="1" dirty="0"/>
            </a:br>
            <a:r>
              <a:rPr lang="ru-RU" altLang="ru-RU" sz="2400" b="1" dirty="0"/>
              <a:t>            </a:t>
            </a:r>
            <a:r>
              <a:rPr lang="ru-RU" altLang="ru-RU" sz="2400" b="1" dirty="0" err="1"/>
              <a:t>if</a:t>
            </a:r>
            <a:r>
              <a:rPr lang="ru-RU" altLang="ru-RU" sz="2400" b="1" dirty="0"/>
              <a:t>(</a:t>
            </a:r>
            <a:r>
              <a:rPr lang="ru-RU" altLang="ru-RU" sz="2400" b="1" dirty="0" err="1"/>
              <a:t>longlogin</a:t>
            </a:r>
            <a:r>
              <a:rPr lang="ru-RU" altLang="ru-RU" sz="2400" b="1" dirty="0"/>
              <a:t>&gt;=25)</a:t>
            </a:r>
            <a:br>
              <a:rPr lang="ru-RU" altLang="ru-RU" sz="2400" b="1" dirty="0"/>
            </a:br>
            <a:r>
              <a:rPr lang="ru-RU" altLang="ru-RU" sz="2400" b="1" dirty="0"/>
              <a:t>            {</a:t>
            </a:r>
            <a:br>
              <a:rPr lang="ru-RU" altLang="ru-RU" sz="2400" b="1" dirty="0"/>
            </a:br>
            <a:r>
              <a:rPr lang="ru-RU" altLang="ru-RU" sz="2400" b="1" dirty="0"/>
              <a:t>                </a:t>
            </a:r>
            <a:r>
              <a:rPr lang="ru-RU" altLang="ru-RU" sz="2400" b="1" dirty="0" err="1"/>
              <a:t>Console.WriteLine</a:t>
            </a:r>
            <a:r>
              <a:rPr lang="ru-RU" altLang="ru-RU" sz="2400" b="1" dirty="0"/>
              <a:t>("</a:t>
            </a:r>
            <a:r>
              <a:rPr lang="ru-RU" altLang="ru-RU" sz="2400" b="1" dirty="0" err="1"/>
              <a:t>Too</a:t>
            </a:r>
            <a:r>
              <a:rPr lang="ru-RU" altLang="ru-RU" sz="2400" b="1" dirty="0"/>
              <a:t> </a:t>
            </a:r>
            <a:r>
              <a:rPr lang="ru-RU" altLang="ru-RU" sz="2400" b="1" dirty="0" err="1"/>
              <a:t>long</a:t>
            </a:r>
            <a:r>
              <a:rPr lang="ru-RU" altLang="ru-RU" sz="2400" b="1" dirty="0"/>
              <a:t> </a:t>
            </a:r>
            <a:r>
              <a:rPr lang="ru-RU" altLang="ru-RU" sz="2400" b="1" dirty="0" err="1"/>
              <a:t>name</a:t>
            </a:r>
            <a:r>
              <a:rPr lang="ru-RU" altLang="ru-RU" sz="2400" b="1" dirty="0"/>
              <a:t>!");</a:t>
            </a:r>
            <a:br>
              <a:rPr lang="ru-RU" altLang="ru-RU" sz="2400" b="1" dirty="0"/>
            </a:br>
            <a:r>
              <a:rPr lang="ru-RU" altLang="ru-RU" sz="2400" b="1" dirty="0"/>
              <a:t>                </a:t>
            </a:r>
            <a:r>
              <a:rPr lang="ru-RU" altLang="ru-RU" sz="2400" b="1" dirty="0" err="1">
                <a:solidFill>
                  <a:srgbClr val="3333CC"/>
                </a:solidFill>
              </a:rPr>
              <a:t>goto</a:t>
            </a:r>
            <a:r>
              <a:rPr lang="ru-RU" altLang="ru-RU" sz="2400" b="1" dirty="0">
                <a:solidFill>
                  <a:srgbClr val="3333CC"/>
                </a:solidFill>
              </a:rPr>
              <a:t> </a:t>
            </a:r>
            <a:r>
              <a:rPr lang="ru-RU" altLang="ru-RU" sz="2400" b="1" dirty="0" err="1">
                <a:solidFill>
                  <a:srgbClr val="3333CC"/>
                </a:solidFill>
              </a:rPr>
              <a:t>link</a:t>
            </a:r>
            <a:r>
              <a:rPr lang="ru-RU" altLang="ru-RU" sz="2400" b="1" dirty="0"/>
              <a:t>;</a:t>
            </a:r>
            <a:br>
              <a:rPr lang="ru-RU" altLang="ru-RU" sz="2400" b="1" dirty="0"/>
            </a:br>
            <a:r>
              <a:rPr lang="ru-RU" altLang="ru-RU" sz="2400" b="1" dirty="0"/>
              <a:t>            } </a:t>
            </a:r>
          </a:p>
        </p:txBody>
      </p:sp>
    </p:spTree>
    <p:extLst>
      <p:ext uri="{BB962C8B-B14F-4D97-AF65-F5344CB8AC3E}">
        <p14:creationId xmlns:p14="http://schemas.microsoft.com/office/powerpoint/2010/main" val="322532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01BDD-D7B1-4462-840E-33943BB37D17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785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7682" y="0"/>
            <a:ext cx="10580318" cy="6858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 dirty="0" err="1"/>
              <a:t>Console.WriteLine</a:t>
            </a:r>
            <a:r>
              <a:rPr lang="ru-RU" altLang="ru-RU" b="1" dirty="0"/>
              <a:t>("</a:t>
            </a:r>
            <a:r>
              <a:rPr lang="ru-RU" altLang="ru-RU" b="1" dirty="0" err="1"/>
              <a:t>Enter</a:t>
            </a:r>
            <a:r>
              <a:rPr lang="ru-RU" altLang="ru-RU" b="1" dirty="0"/>
              <a:t> </a:t>
            </a:r>
            <a:r>
              <a:rPr lang="ru-RU" altLang="ru-RU" b="1" dirty="0" err="1"/>
              <a:t>password</a:t>
            </a:r>
            <a:r>
              <a:rPr lang="ru-RU" altLang="ru-RU" b="1" dirty="0"/>
              <a:t>:");</a:t>
            </a:r>
            <a:br>
              <a:rPr lang="ru-RU" altLang="ru-RU" b="1" dirty="0"/>
            </a:br>
            <a:r>
              <a:rPr lang="ru-RU" altLang="ru-RU" b="1" dirty="0"/>
              <a:t>            </a:t>
            </a:r>
            <a:r>
              <a:rPr lang="ru-RU" altLang="ru-RU" b="1" dirty="0" err="1"/>
              <a:t>string</a:t>
            </a:r>
            <a:r>
              <a:rPr lang="ru-RU" altLang="ru-RU" b="1" dirty="0"/>
              <a:t> password1=</a:t>
            </a:r>
            <a:r>
              <a:rPr lang="ru-RU" altLang="ru-RU" b="1" dirty="0" err="1"/>
              <a:t>Console.ReadLine</a:t>
            </a:r>
            <a:r>
              <a:rPr lang="ru-RU" altLang="ru-RU" b="1" dirty="0"/>
              <a:t>();</a:t>
            </a:r>
            <a:br>
              <a:rPr lang="ru-RU" altLang="ru-RU" b="1" dirty="0"/>
            </a:br>
            <a:r>
              <a:rPr lang="ru-RU" altLang="ru-RU" b="1" dirty="0"/>
              <a:t>            </a:t>
            </a:r>
            <a:r>
              <a:rPr lang="ru-RU" altLang="ru-RU" b="1" dirty="0" err="1"/>
              <a:t>Console.Write</a:t>
            </a:r>
            <a:r>
              <a:rPr lang="ru-RU" altLang="ru-RU" b="1" dirty="0"/>
              <a:t>("</a:t>
            </a:r>
            <a:r>
              <a:rPr lang="ru-RU" altLang="ru-RU" b="1" dirty="0" err="1"/>
              <a:t>Repeate</a:t>
            </a:r>
            <a:r>
              <a:rPr lang="ru-RU" altLang="ru-RU" b="1" dirty="0"/>
              <a:t> a </a:t>
            </a:r>
            <a:r>
              <a:rPr lang="ru-RU" altLang="ru-RU" b="1" dirty="0" err="1"/>
              <a:t>password</a:t>
            </a:r>
            <a:r>
              <a:rPr lang="ru-RU" altLang="ru-RU" b="1" dirty="0"/>
              <a:t>:");</a:t>
            </a:r>
            <a:br>
              <a:rPr lang="ru-RU" altLang="ru-RU" b="1" dirty="0"/>
            </a:br>
            <a:r>
              <a:rPr lang="ru-RU" altLang="ru-RU" b="1" dirty="0"/>
              <a:t>            </a:t>
            </a:r>
            <a:r>
              <a:rPr lang="ru-RU" altLang="ru-RU" b="1" dirty="0" err="1"/>
              <a:t>string</a:t>
            </a:r>
            <a:r>
              <a:rPr lang="ru-RU" altLang="ru-RU" b="1" dirty="0"/>
              <a:t> password2=</a:t>
            </a:r>
            <a:r>
              <a:rPr lang="ru-RU" altLang="ru-RU" b="1" dirty="0" err="1"/>
              <a:t>Console.ReadLine</a:t>
            </a:r>
            <a:r>
              <a:rPr lang="ru-RU" altLang="ru-RU" b="1" dirty="0"/>
              <a:t>();</a:t>
            </a:r>
            <a:br>
              <a:rPr lang="ru-RU" altLang="ru-RU" b="1" dirty="0"/>
            </a:br>
            <a:endParaRPr lang="ru-RU" altLang="ru-RU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 dirty="0"/>
              <a:t> </a:t>
            </a:r>
            <a:r>
              <a:rPr lang="ru-RU" altLang="ru-RU" sz="3200" b="1" i="1" dirty="0" err="1" smtClean="0">
                <a:solidFill>
                  <a:srgbClr val="3333CC"/>
                </a:solidFill>
              </a:rPr>
              <a:t>BoolPassword</a:t>
            </a:r>
            <a:r>
              <a:rPr lang="ru-RU" altLang="ru-RU" sz="3200" b="1" i="1" dirty="0" smtClean="0">
                <a:solidFill>
                  <a:srgbClr val="3333CC"/>
                </a:solidFill>
              </a:rPr>
              <a:t> </a:t>
            </a:r>
            <a:r>
              <a:rPr lang="ru-RU" altLang="ru-RU" sz="3200" b="1" i="1" dirty="0" err="1">
                <a:solidFill>
                  <a:srgbClr val="C00000"/>
                </a:solidFill>
              </a:rPr>
              <a:t>porivnan</a:t>
            </a:r>
            <a:r>
              <a:rPr lang="ru-RU" altLang="ru-RU" sz="3200" b="1" i="1" dirty="0">
                <a:solidFill>
                  <a:srgbClr val="3333CC"/>
                </a:solidFill>
              </a:rPr>
              <a:t>=(s1,s2)=&gt;</a:t>
            </a:r>
            <a:r>
              <a:rPr lang="ru-RU" altLang="ru-RU" sz="3200" b="1" i="1" dirty="0">
                <a:solidFill>
                  <a:srgbClr val="CC0000"/>
                </a:solidFill>
              </a:rPr>
              <a:t>s1==</a:t>
            </a:r>
            <a:r>
              <a:rPr lang="ru-RU" altLang="ru-RU" sz="3200" b="1" i="1" dirty="0" smtClean="0">
                <a:solidFill>
                  <a:srgbClr val="CC0000"/>
                </a:solidFill>
              </a:rPr>
              <a:t>s2</a:t>
            </a:r>
            <a:r>
              <a:rPr lang="ru-RU" altLang="ru-RU" sz="3200" b="1" i="1" dirty="0" smtClean="0">
                <a:solidFill>
                  <a:srgbClr val="3333CC"/>
                </a:solidFill>
              </a:rPr>
              <a:t>;</a:t>
            </a:r>
            <a:r>
              <a:rPr lang="en-US" altLang="ru-RU" sz="3200" b="1" i="1" dirty="0" smtClean="0">
                <a:solidFill>
                  <a:srgbClr val="3333CC"/>
                </a:solidFill>
              </a:rPr>
              <a:t>//</a:t>
            </a:r>
            <a:r>
              <a:rPr lang="ru-RU" altLang="ru-RU" sz="3200" b="1" i="1" dirty="0" smtClean="0">
                <a:solidFill>
                  <a:srgbClr val="3333CC"/>
                </a:solidFill>
              </a:rPr>
              <a:t>лямбда- </a:t>
            </a:r>
            <a:r>
              <a:rPr lang="ru-RU" altLang="ru-RU" sz="3200" b="1" i="1" dirty="0" err="1" smtClean="0">
                <a:solidFill>
                  <a:srgbClr val="3333CC"/>
                </a:solidFill>
              </a:rPr>
              <a:t>вираз</a:t>
            </a:r>
            <a:r>
              <a:rPr lang="ru-RU" altLang="ru-RU" sz="3200" b="1" i="1" dirty="0">
                <a:solidFill>
                  <a:srgbClr val="3333CC"/>
                </a:solidFill>
              </a:rPr>
              <a:t/>
            </a:r>
            <a:br>
              <a:rPr lang="ru-RU" altLang="ru-RU" sz="3200" b="1" i="1" dirty="0">
                <a:solidFill>
                  <a:srgbClr val="3333CC"/>
                </a:solidFill>
              </a:rPr>
            </a:br>
            <a:r>
              <a:rPr lang="en-US" altLang="ru-RU" b="1" i="1" dirty="0">
                <a:solidFill>
                  <a:srgbClr val="C00000"/>
                </a:solidFill>
              </a:rPr>
              <a:t>//</a:t>
            </a:r>
            <a:r>
              <a:rPr lang="ru-RU" altLang="ru-RU" b="1" i="1" dirty="0" err="1" smtClean="0">
                <a:solidFill>
                  <a:srgbClr val="C00000"/>
                </a:solidFill>
              </a:rPr>
              <a:t>зліва</a:t>
            </a:r>
            <a:r>
              <a:rPr lang="en-US" altLang="ru-RU" b="1" i="1" dirty="0" smtClean="0">
                <a:solidFill>
                  <a:srgbClr val="C00000"/>
                </a:solidFill>
              </a:rPr>
              <a:t> </a:t>
            </a:r>
            <a:r>
              <a:rPr lang="uk-UA" altLang="ru-RU" b="1" i="1" dirty="0" smtClean="0">
                <a:solidFill>
                  <a:srgbClr val="C00000"/>
                </a:solidFill>
              </a:rPr>
              <a:t>від </a:t>
            </a:r>
            <a:r>
              <a:rPr lang="en-US" altLang="ru-RU" b="1" i="1" dirty="0" smtClean="0">
                <a:solidFill>
                  <a:srgbClr val="C00000"/>
                </a:solidFill>
              </a:rPr>
              <a:t>=&gt;</a:t>
            </a:r>
            <a:r>
              <a:rPr lang="ru-RU" altLang="ru-RU" b="1" i="1" dirty="0" smtClean="0">
                <a:solidFill>
                  <a:srgbClr val="C00000"/>
                </a:solidFill>
              </a:rPr>
              <a:t> </a:t>
            </a:r>
            <a:r>
              <a:rPr lang="ru-RU" altLang="ru-RU" b="1" i="1" dirty="0" err="1">
                <a:solidFill>
                  <a:srgbClr val="C00000"/>
                </a:solidFill>
              </a:rPr>
              <a:t>параметри</a:t>
            </a:r>
            <a:r>
              <a:rPr lang="ru-RU" altLang="ru-RU" b="1" i="1" dirty="0">
                <a:solidFill>
                  <a:srgbClr val="C00000"/>
                </a:solidFill>
              </a:rPr>
              <a:t> а </a:t>
            </a:r>
            <a:r>
              <a:rPr lang="ru-RU" altLang="ru-RU" b="1" i="1" dirty="0" err="1">
                <a:solidFill>
                  <a:srgbClr val="C00000"/>
                </a:solidFill>
              </a:rPr>
              <a:t>після</a:t>
            </a:r>
            <a:r>
              <a:rPr lang="ru-RU" altLang="ru-RU" b="1" i="1" dirty="0">
                <a:solidFill>
                  <a:srgbClr val="C00000"/>
                </a:solidFill>
              </a:rPr>
              <a:t> </a:t>
            </a:r>
            <a:r>
              <a:rPr lang="en-US" altLang="ru-RU" b="1" i="1" dirty="0" smtClean="0">
                <a:solidFill>
                  <a:srgbClr val="C00000"/>
                </a:solidFill>
              </a:rPr>
              <a:t>=&gt; </a:t>
            </a:r>
            <a:r>
              <a:rPr lang="uk-UA" altLang="ru-RU" b="1" i="1" dirty="0" smtClean="0">
                <a:solidFill>
                  <a:srgbClr val="C00000"/>
                </a:solidFill>
              </a:rPr>
              <a:t>те, </a:t>
            </a:r>
            <a:r>
              <a:rPr lang="ru-RU" altLang="ru-RU" b="1" i="1" dirty="0" err="1" smtClean="0">
                <a:solidFill>
                  <a:srgbClr val="C00000"/>
                </a:solidFill>
              </a:rPr>
              <a:t>що</a:t>
            </a:r>
            <a:r>
              <a:rPr lang="ru-RU" altLang="ru-RU" b="1" i="1" dirty="0" smtClean="0">
                <a:solidFill>
                  <a:srgbClr val="C00000"/>
                </a:solidFill>
              </a:rPr>
              <a:t> </a:t>
            </a:r>
            <a:r>
              <a:rPr lang="ru-RU" altLang="ru-RU" b="1" i="1" dirty="0">
                <a:solidFill>
                  <a:srgbClr val="C00000"/>
                </a:solidFill>
              </a:rPr>
              <a:t>з ними </a:t>
            </a:r>
            <a:r>
              <a:rPr lang="ru-RU" altLang="ru-RU" b="1" i="1" dirty="0" err="1">
                <a:solidFill>
                  <a:srgbClr val="C00000"/>
                </a:solidFill>
              </a:rPr>
              <a:t>робити</a:t>
            </a:r>
            <a:r>
              <a:rPr lang="en-US" altLang="ru-RU" b="1" i="1" dirty="0">
                <a:solidFill>
                  <a:srgbClr val="C00000"/>
                </a:solidFill>
              </a:rPr>
              <a:t>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b="1" i="1" dirty="0">
                <a:solidFill>
                  <a:srgbClr val="C00000"/>
                </a:solidFill>
              </a:rPr>
              <a:t>//</a:t>
            </a:r>
            <a:r>
              <a:rPr lang="uk-UA" altLang="ru-RU" b="1" i="1" dirty="0">
                <a:solidFill>
                  <a:srgbClr val="C00000"/>
                </a:solidFill>
              </a:rPr>
              <a:t>Далі вираз </a:t>
            </a:r>
            <a:r>
              <a:rPr lang="en-US" altLang="ru-RU" sz="3200" b="1" i="1" dirty="0" err="1">
                <a:solidFill>
                  <a:srgbClr val="C00000"/>
                </a:solidFill>
              </a:rPr>
              <a:t>porivnan</a:t>
            </a:r>
            <a:r>
              <a:rPr lang="en-US" altLang="ru-RU" b="1" i="1" dirty="0">
                <a:solidFill>
                  <a:srgbClr val="C00000"/>
                </a:solidFill>
              </a:rPr>
              <a:t> </a:t>
            </a:r>
            <a:r>
              <a:rPr lang="uk-UA" altLang="ru-RU" b="1" i="1" dirty="0">
                <a:solidFill>
                  <a:srgbClr val="C00000"/>
                </a:solidFill>
              </a:rPr>
              <a:t>використовується із </a:t>
            </a:r>
            <a:r>
              <a:rPr lang="uk-UA" altLang="ru-RU" b="1" i="1" dirty="0" smtClean="0">
                <a:solidFill>
                  <a:srgbClr val="C00000"/>
                </a:solidFill>
              </a:rPr>
              <a:t>фактичними </a:t>
            </a:r>
            <a:r>
              <a:rPr lang="en-US" altLang="ru-RU" b="1" i="1" dirty="0" smtClean="0">
                <a:solidFill>
                  <a:srgbClr val="C00000"/>
                </a:solidFill>
              </a:rPr>
              <a:t>//</a:t>
            </a:r>
            <a:r>
              <a:rPr lang="uk-UA" altLang="ru-RU" b="1" i="1" dirty="0" smtClean="0">
                <a:solidFill>
                  <a:srgbClr val="C00000"/>
                </a:solidFill>
              </a:rPr>
              <a:t>параметрами </a:t>
            </a:r>
            <a:r>
              <a:rPr lang="en-US" altLang="ru-RU" b="1" i="1" dirty="0">
                <a:solidFill>
                  <a:srgbClr val="C00000"/>
                </a:solidFill>
              </a:rPr>
              <a:t>passwod1 </a:t>
            </a:r>
            <a:r>
              <a:rPr lang="uk-UA" altLang="ru-RU" b="1" i="1" dirty="0">
                <a:solidFill>
                  <a:srgbClr val="C00000"/>
                </a:solidFill>
              </a:rPr>
              <a:t>та </a:t>
            </a:r>
            <a:r>
              <a:rPr lang="en-US" altLang="ru-RU" b="1" i="1" dirty="0" smtClean="0">
                <a:solidFill>
                  <a:srgbClr val="C00000"/>
                </a:solidFill>
              </a:rPr>
              <a:t>password2</a:t>
            </a:r>
            <a:endParaRPr lang="ru-RU" altLang="ru-RU" b="1" i="1" dirty="0">
              <a:solidFill>
                <a:srgbClr val="C000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 dirty="0"/>
              <a:t>            </a:t>
            </a:r>
            <a:r>
              <a:rPr lang="ru-RU" altLang="ru-RU" b="1" dirty="0" err="1"/>
              <a:t>if</a:t>
            </a:r>
            <a:r>
              <a:rPr lang="ru-RU" altLang="ru-RU" b="1" dirty="0"/>
              <a:t>(</a:t>
            </a:r>
            <a:r>
              <a:rPr lang="ru-RU" altLang="ru-RU" b="1" dirty="0" err="1">
                <a:solidFill>
                  <a:srgbClr val="3333CC"/>
                </a:solidFill>
              </a:rPr>
              <a:t>porivnan</a:t>
            </a:r>
            <a:r>
              <a:rPr lang="ru-RU" altLang="ru-RU" b="1" dirty="0"/>
              <a:t>(</a:t>
            </a:r>
            <a:r>
              <a:rPr lang="ru-RU" altLang="ru-RU" b="1" i="1" dirty="0">
                <a:solidFill>
                  <a:srgbClr val="CC0000"/>
                </a:solidFill>
              </a:rPr>
              <a:t>password1,password2</a:t>
            </a:r>
            <a:r>
              <a:rPr lang="ru-RU" altLang="ru-RU" b="1" dirty="0"/>
              <a:t>))</a:t>
            </a:r>
            <a:br>
              <a:rPr lang="ru-RU" altLang="ru-RU" b="1" dirty="0"/>
            </a:br>
            <a:r>
              <a:rPr lang="ru-RU" altLang="ru-RU" b="1" dirty="0"/>
              <a:t>         </a:t>
            </a:r>
            <a:r>
              <a:rPr lang="ru-RU" altLang="ru-RU" b="1" dirty="0" err="1"/>
              <a:t>Console.WriteLine</a:t>
            </a:r>
            <a:r>
              <a:rPr lang="ru-RU" altLang="ru-RU" b="1" dirty="0"/>
              <a:t>("</a:t>
            </a:r>
            <a:r>
              <a:rPr lang="ru-RU" altLang="ru-RU" b="1" dirty="0" err="1"/>
              <a:t>Registering</a:t>
            </a:r>
            <a:r>
              <a:rPr lang="ru-RU" altLang="ru-RU" b="1" dirty="0"/>
              <a:t> </a:t>
            </a:r>
            <a:r>
              <a:rPr lang="ru-RU" altLang="ru-RU" b="1" dirty="0" err="1"/>
              <a:t>is</a:t>
            </a:r>
            <a:r>
              <a:rPr lang="ru-RU" altLang="ru-RU" b="1" dirty="0"/>
              <a:t> </a:t>
            </a:r>
            <a:r>
              <a:rPr lang="ru-RU" altLang="ru-RU" b="1" dirty="0" err="1"/>
              <a:t>good</a:t>
            </a:r>
            <a:r>
              <a:rPr lang="ru-RU" altLang="ru-RU" b="1" dirty="0"/>
              <a:t>");</a:t>
            </a:r>
            <a:br>
              <a:rPr lang="ru-RU" altLang="ru-RU" b="1" dirty="0"/>
            </a:br>
            <a:r>
              <a:rPr lang="ru-RU" altLang="ru-RU" b="1" dirty="0"/>
              <a:t>            </a:t>
            </a:r>
            <a:r>
              <a:rPr lang="ru-RU" altLang="ru-RU" b="1" dirty="0" err="1"/>
              <a:t>else</a:t>
            </a:r>
            <a:r>
              <a:rPr lang="ru-RU" altLang="ru-RU" b="1" dirty="0"/>
              <a:t/>
            </a:r>
            <a:br>
              <a:rPr lang="ru-RU" altLang="ru-RU" b="1" dirty="0"/>
            </a:br>
            <a:r>
              <a:rPr lang="ru-RU" altLang="ru-RU" b="1" dirty="0"/>
              <a:t>                </a:t>
            </a:r>
            <a:r>
              <a:rPr lang="ru-RU" altLang="ru-RU" b="1" dirty="0" err="1"/>
              <a:t>Console.WriteLine</a:t>
            </a:r>
            <a:r>
              <a:rPr lang="ru-RU" altLang="ru-RU" b="1" dirty="0"/>
              <a:t>("</a:t>
            </a:r>
            <a:r>
              <a:rPr lang="ru-RU" altLang="ru-RU" b="1" dirty="0" err="1"/>
              <a:t>Registering</a:t>
            </a:r>
            <a:r>
              <a:rPr lang="ru-RU" altLang="ru-RU" b="1" dirty="0"/>
              <a:t> </a:t>
            </a:r>
            <a:r>
              <a:rPr lang="ru-RU" altLang="ru-RU" b="1" dirty="0" err="1"/>
              <a:t>is</a:t>
            </a:r>
            <a:r>
              <a:rPr lang="ru-RU" altLang="ru-RU" b="1" dirty="0"/>
              <a:t> </a:t>
            </a:r>
            <a:r>
              <a:rPr lang="ru-RU" altLang="ru-RU" b="1" dirty="0" err="1"/>
              <a:t>bed</a:t>
            </a:r>
            <a:r>
              <a:rPr lang="ru-RU" altLang="ru-RU" b="1" dirty="0"/>
              <a:t>.");</a:t>
            </a:r>
            <a:br>
              <a:rPr lang="ru-RU" altLang="ru-RU" b="1" dirty="0"/>
            </a:br>
            <a:r>
              <a:rPr lang="ru-RU" altLang="ru-RU" b="1" dirty="0"/>
              <a:t>                  </a:t>
            </a:r>
            <a:br>
              <a:rPr lang="ru-RU" altLang="ru-RU" b="1" dirty="0"/>
            </a:br>
            <a:r>
              <a:rPr lang="ru-RU" altLang="ru-RU" b="1" dirty="0"/>
              <a:t>           }</a:t>
            </a:r>
            <a:br>
              <a:rPr lang="ru-RU" altLang="ru-RU" b="1" dirty="0"/>
            </a:br>
            <a:r>
              <a:rPr lang="ru-RU" altLang="ru-RU" b="1" dirty="0"/>
              <a:t>    }</a:t>
            </a:r>
            <a:br>
              <a:rPr lang="ru-RU" altLang="ru-RU" b="1" dirty="0"/>
            </a:br>
            <a:r>
              <a:rPr lang="ru-RU" altLang="ru-RU" b="1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0956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708814-B2A3-4908-AEA0-AE694D32B7CA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208" y="125259"/>
            <a:ext cx="11824570" cy="6596215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uk-UA" altLang="ru-RU" sz="3600" b="1" i="1" dirty="0" smtClean="0">
                <a:solidFill>
                  <a:srgbClr val="3333CC"/>
                </a:solidFill>
              </a:rPr>
              <a:t>Приклад</a:t>
            </a:r>
            <a:r>
              <a:rPr lang="en-US" altLang="ru-RU" sz="3600" b="1" i="1" dirty="0" smtClean="0">
                <a:solidFill>
                  <a:srgbClr val="3333CC"/>
                </a:solidFill>
              </a:rPr>
              <a:t> </a:t>
            </a:r>
            <a:r>
              <a:rPr lang="uk-UA" altLang="ru-RU" sz="3600" b="1" i="1" dirty="0" smtClean="0">
                <a:solidFill>
                  <a:srgbClr val="3333CC"/>
                </a:solidFill>
              </a:rPr>
              <a:t>передачі імен функцій в якості фактичних параметрів</a:t>
            </a:r>
          </a:p>
          <a:p>
            <a:pPr marL="0" indent="0">
              <a:buNone/>
            </a:pPr>
            <a:r>
              <a:rPr lang="uk-UA" altLang="ru-RU" sz="3600" b="1" i="1" dirty="0" smtClean="0"/>
              <a:t>Для одновимірного масиву обчислити три суми результатів перемноження елементів масиву послідовно  на три математичні функції.</a:t>
            </a:r>
          </a:p>
          <a:p>
            <a:pPr marL="0" indent="0">
              <a:buNone/>
            </a:pPr>
            <a:r>
              <a:rPr lang="uk-UA" altLang="ru-RU" sz="3600" b="1" dirty="0" smtClean="0"/>
              <a:t> Передбачити дві функції. Одна для введення значень елементів одного масиву.</a:t>
            </a:r>
          </a:p>
          <a:p>
            <a:pPr marL="0" indent="0">
              <a:buNone/>
            </a:pPr>
            <a:r>
              <a:rPr lang="uk-UA" altLang="ru-RU" sz="3600" b="1" dirty="0" smtClean="0"/>
              <a:t>Інша - для обробки одного масиву з метою обчислити три результати. При її виклику </a:t>
            </a:r>
            <a:r>
              <a:rPr lang="uk-UA" altLang="ru-RU" sz="3600" b="1" i="1" dirty="0" smtClean="0">
                <a:solidFill>
                  <a:srgbClr val="C00000"/>
                </a:solidFill>
              </a:rPr>
              <a:t>крім масиву  передати три математичні функції.</a:t>
            </a:r>
            <a:r>
              <a:rPr lang="uk-UA" altLang="ru-RU" sz="3600" b="1" dirty="0" smtClean="0"/>
              <a:t> Кількістю елементів задаватися самостійно.</a:t>
            </a:r>
            <a:endParaRPr lang="ru-RU" altLang="ru-RU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327188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0208" y="137786"/>
            <a:ext cx="11899726" cy="6601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using System;</a:t>
            </a:r>
          </a:p>
          <a:p>
            <a:pPr marL="0" indent="0">
              <a:buNone/>
            </a:pPr>
            <a:r>
              <a:rPr lang="en-US" b="1" dirty="0"/>
              <a:t>using </a:t>
            </a:r>
            <a:r>
              <a:rPr lang="en-US" b="1" dirty="0" err="1"/>
              <a:t>System.Collections.Generic</a:t>
            </a:r>
            <a:r>
              <a:rPr lang="en-US" b="1" dirty="0"/>
              <a:t>;</a:t>
            </a:r>
          </a:p>
          <a:p>
            <a:pPr marL="0" indent="0">
              <a:buNone/>
            </a:pPr>
            <a:r>
              <a:rPr lang="en-US" b="1" dirty="0"/>
              <a:t>using </a:t>
            </a:r>
            <a:r>
              <a:rPr lang="en-US" b="1" dirty="0" err="1"/>
              <a:t>System.Text</a:t>
            </a:r>
            <a:r>
              <a:rPr lang="en-US" b="1" dirty="0"/>
              <a:t>;</a:t>
            </a:r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r>
              <a:rPr lang="en-US" b="1" dirty="0"/>
              <a:t>namespace </a:t>
            </a:r>
            <a:r>
              <a:rPr lang="en-US" b="1" dirty="0" err="1"/>
              <a:t>delegat_pass_func</a:t>
            </a:r>
            <a:endParaRPr lang="en-US" b="1" dirty="0"/>
          </a:p>
          <a:p>
            <a:pPr marL="0" indent="0">
              <a:buNone/>
            </a:pPr>
            <a:r>
              <a:rPr lang="ru-RU" b="1" dirty="0"/>
              <a:t>{</a:t>
            </a:r>
          </a:p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  delegate double F(double x);</a:t>
            </a:r>
          </a:p>
          <a:p>
            <a:pPr marL="0" indent="0">
              <a:buNone/>
            </a:pPr>
            <a:r>
              <a:rPr lang="en-US" b="1" dirty="0"/>
              <a:t>    class Program</a:t>
            </a:r>
          </a:p>
          <a:p>
            <a:pPr marL="0" indent="0">
              <a:buNone/>
            </a:pPr>
            <a:r>
              <a:rPr lang="ru-RU" b="1" dirty="0"/>
              <a:t>    {</a:t>
            </a:r>
          </a:p>
          <a:p>
            <a:pPr marL="0" indent="0">
              <a:buNone/>
            </a:pPr>
            <a:endParaRPr lang="ru-RU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CB30B-386F-4139-ACE3-B6A338A6446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60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75364"/>
            <a:ext cx="11824570" cy="6425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/>
              <a:t> public  void </a:t>
            </a:r>
            <a:r>
              <a:rPr lang="en-US" sz="3200" b="1" dirty="0" err="1" smtClean="0"/>
              <a:t>vvod</a:t>
            </a:r>
            <a:r>
              <a:rPr lang="en-US" sz="3200" b="1" dirty="0" smtClean="0"/>
              <a:t>(ref double [] </a:t>
            </a:r>
            <a:r>
              <a:rPr lang="en-US" sz="3200" b="1" dirty="0" err="1" smtClean="0"/>
              <a:t>x,string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ch</a:t>
            </a:r>
            <a:r>
              <a:rPr lang="en-US" sz="3200" b="1" dirty="0" smtClean="0"/>
              <a:t>)</a:t>
            </a:r>
          </a:p>
          <a:p>
            <a:pPr marL="0" indent="0">
              <a:buNone/>
            </a:pPr>
            <a:r>
              <a:rPr lang="ru-RU" sz="3200" b="1" dirty="0" smtClean="0"/>
              <a:t>        {</a:t>
            </a:r>
          </a:p>
          <a:p>
            <a:pPr marL="0" indent="0">
              <a:buNone/>
            </a:pPr>
            <a:r>
              <a:rPr lang="en-US" sz="3200" b="1" dirty="0" smtClean="0"/>
              <a:t>            string s;</a:t>
            </a:r>
          </a:p>
          <a:p>
            <a:pPr marL="0" indent="0">
              <a:buNone/>
            </a:pPr>
            <a:r>
              <a:rPr lang="en-US" sz="3200" b="1" dirty="0" smtClean="0"/>
              <a:t>            for(</a:t>
            </a:r>
            <a:r>
              <a:rPr lang="en-US" sz="3200" b="1" dirty="0" err="1" smtClean="0"/>
              <a:t>int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i</a:t>
            </a:r>
            <a:r>
              <a:rPr lang="en-US" sz="3200" b="1" dirty="0" smtClean="0"/>
              <a:t>=0;i&lt;</a:t>
            </a:r>
            <a:r>
              <a:rPr lang="en-US" sz="3200" b="1" dirty="0" err="1" smtClean="0"/>
              <a:t>x.Length;i</a:t>
            </a:r>
            <a:r>
              <a:rPr lang="en-US" sz="3200" b="1" dirty="0" smtClean="0"/>
              <a:t>++)</a:t>
            </a:r>
          </a:p>
          <a:p>
            <a:pPr marL="0" indent="0">
              <a:buNone/>
            </a:pPr>
            <a:r>
              <a:rPr lang="ru-RU" sz="3200" b="1" dirty="0" smtClean="0"/>
              <a:t>            {</a:t>
            </a:r>
          </a:p>
          <a:p>
            <a:pPr marL="0" indent="0">
              <a:buNone/>
            </a:pPr>
            <a:r>
              <a:rPr lang="en-US" sz="3200" b="1" dirty="0" smtClean="0"/>
              <a:t>                </a:t>
            </a:r>
            <a:r>
              <a:rPr lang="en-US" sz="3200" b="1" dirty="0" err="1" smtClean="0"/>
              <a:t>Console.WriteLine</a:t>
            </a:r>
            <a:r>
              <a:rPr lang="en-US" sz="3200" b="1" dirty="0" smtClean="0"/>
              <a:t>("Enter {0}[{1}]=",ch,i+1);</a:t>
            </a:r>
          </a:p>
          <a:p>
            <a:pPr marL="0" indent="0">
              <a:buNone/>
            </a:pPr>
            <a:r>
              <a:rPr lang="en-US" sz="3200" b="1" dirty="0" smtClean="0"/>
              <a:t>                s=</a:t>
            </a:r>
            <a:r>
              <a:rPr lang="en-US" sz="3200" b="1" dirty="0" err="1" smtClean="0"/>
              <a:t>Console.ReadLine</a:t>
            </a:r>
            <a:r>
              <a:rPr lang="en-US" sz="3200" b="1" dirty="0" smtClean="0"/>
              <a:t>();</a:t>
            </a:r>
          </a:p>
          <a:p>
            <a:pPr marL="0" indent="0">
              <a:buNone/>
            </a:pPr>
            <a:r>
              <a:rPr lang="en-US" sz="3200" b="1" dirty="0" smtClean="0"/>
              <a:t>                x[</a:t>
            </a:r>
            <a:r>
              <a:rPr lang="en-US" sz="3200" b="1" dirty="0" err="1" smtClean="0"/>
              <a:t>i</a:t>
            </a:r>
            <a:r>
              <a:rPr lang="en-US" sz="3200" b="1" dirty="0" smtClean="0"/>
              <a:t>]=</a:t>
            </a:r>
            <a:r>
              <a:rPr lang="en-US" sz="3200" b="1" dirty="0" err="1" smtClean="0"/>
              <a:t>Convert.ToDouble</a:t>
            </a:r>
            <a:r>
              <a:rPr lang="en-US" sz="3200" b="1" dirty="0" smtClean="0"/>
              <a:t>(s);</a:t>
            </a:r>
          </a:p>
          <a:p>
            <a:pPr marL="0" indent="0">
              <a:buNone/>
            </a:pPr>
            <a:r>
              <a:rPr lang="ru-RU" sz="3200" b="1" dirty="0" smtClean="0"/>
              <a:t>            }</a:t>
            </a:r>
          </a:p>
          <a:p>
            <a:pPr marL="0" indent="0">
              <a:buNone/>
            </a:pPr>
            <a:r>
              <a:rPr lang="ru-RU" sz="3200" b="1" dirty="0" smtClean="0"/>
              <a:t>        }</a:t>
            </a:r>
            <a:endParaRPr lang="ru-RU" sz="32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CB30B-386F-4139-ACE3-B6A338A6446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735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7682"/>
            <a:ext cx="12087616" cy="66513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public void sum(ref double [] x</a:t>
            </a:r>
            <a:r>
              <a:rPr lang="en-US" sz="3200" b="1" dirty="0" smtClean="0"/>
              <a:t>,</a:t>
            </a:r>
            <a:r>
              <a:rPr lang="uk-UA" sz="3200" b="1" dirty="0" smtClean="0"/>
              <a:t>   </a:t>
            </a:r>
            <a:r>
              <a:rPr lang="en-US" sz="3200" b="1" dirty="0" smtClean="0"/>
              <a:t>F </a:t>
            </a:r>
            <a:r>
              <a:rPr lang="en-US" sz="3200" b="1" dirty="0"/>
              <a:t>f1</a:t>
            </a:r>
            <a:r>
              <a:rPr lang="en-US" sz="3200" b="1" dirty="0" smtClean="0"/>
              <a:t>,</a:t>
            </a:r>
            <a:r>
              <a:rPr lang="uk-UA" sz="3200" b="1" dirty="0" smtClean="0"/>
              <a:t> </a:t>
            </a:r>
            <a:r>
              <a:rPr lang="en-US" sz="3200" b="1" dirty="0" smtClean="0"/>
              <a:t>F </a:t>
            </a:r>
            <a:r>
              <a:rPr lang="en-US" sz="3200" b="1" dirty="0"/>
              <a:t>f2, F f3</a:t>
            </a:r>
            <a:r>
              <a:rPr lang="en-US" sz="3200" b="1" dirty="0" smtClean="0"/>
              <a:t>,</a:t>
            </a:r>
            <a:r>
              <a:rPr lang="uk-UA" sz="3200" b="1" dirty="0" smtClean="0"/>
              <a:t> </a:t>
            </a:r>
            <a:r>
              <a:rPr lang="en-US" sz="3200" b="1" dirty="0" smtClean="0"/>
              <a:t>out </a:t>
            </a:r>
            <a:r>
              <a:rPr lang="en-US" sz="3200" b="1" dirty="0"/>
              <a:t>double </a:t>
            </a:r>
            <a:r>
              <a:rPr lang="en-US" sz="3200" b="1" dirty="0">
                <a:solidFill>
                  <a:srgbClr val="002060"/>
                </a:solidFill>
              </a:rPr>
              <a:t>rez1</a:t>
            </a:r>
            <a:r>
              <a:rPr lang="en-US" sz="3200" b="1" dirty="0" smtClean="0">
                <a:solidFill>
                  <a:srgbClr val="002060"/>
                </a:solidFill>
              </a:rPr>
              <a:t>,</a:t>
            </a:r>
            <a:r>
              <a:rPr lang="uk-UA" sz="3200" b="1" dirty="0" smtClean="0">
                <a:solidFill>
                  <a:srgbClr val="00206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200" b="1" dirty="0" smtClean="0">
                <a:solidFill>
                  <a:srgbClr val="002060"/>
                </a:solidFill>
              </a:rPr>
              <a:t>out </a:t>
            </a:r>
            <a:r>
              <a:rPr lang="en-US" sz="3200" b="1" dirty="0">
                <a:solidFill>
                  <a:srgbClr val="002060"/>
                </a:solidFill>
              </a:rPr>
              <a:t>double rez2</a:t>
            </a:r>
            <a:r>
              <a:rPr lang="en-US" sz="3200" b="1" dirty="0" smtClean="0">
                <a:solidFill>
                  <a:srgbClr val="002060"/>
                </a:solidFill>
              </a:rPr>
              <a:t>,</a:t>
            </a:r>
            <a:r>
              <a:rPr lang="uk-UA" sz="3200" b="1" dirty="0" smtClean="0">
                <a:solidFill>
                  <a:srgbClr val="002060"/>
                </a:solidFill>
              </a:rPr>
              <a:t> </a:t>
            </a:r>
            <a:r>
              <a:rPr lang="en-US" sz="3200" b="1" dirty="0" smtClean="0">
                <a:solidFill>
                  <a:srgbClr val="002060"/>
                </a:solidFill>
              </a:rPr>
              <a:t>out </a:t>
            </a:r>
            <a:r>
              <a:rPr lang="en-US" sz="3200" b="1" dirty="0">
                <a:solidFill>
                  <a:srgbClr val="002060"/>
                </a:solidFill>
              </a:rPr>
              <a:t>double rez3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ru-RU" sz="3200" b="1" dirty="0"/>
              <a:t>        {</a:t>
            </a:r>
          </a:p>
          <a:p>
            <a:pPr marL="0" indent="0">
              <a:buNone/>
            </a:pPr>
            <a:r>
              <a:rPr lang="en-US" sz="3200" b="1" dirty="0"/>
              <a:t>            rez1 = rez2 = rez3 = 0;</a:t>
            </a:r>
          </a:p>
          <a:p>
            <a:pPr marL="0" indent="0">
              <a:buNone/>
            </a:pPr>
            <a:r>
              <a:rPr lang="en-US" sz="3200" b="1" dirty="0"/>
              <a:t>            for (</a:t>
            </a:r>
            <a:r>
              <a:rPr lang="en-US" sz="3200" b="1" dirty="0" err="1"/>
              <a:t>int</a:t>
            </a:r>
            <a:r>
              <a:rPr lang="en-US" sz="3200" b="1" dirty="0"/>
              <a:t> </a:t>
            </a:r>
            <a:r>
              <a:rPr lang="en-US" sz="3200" b="1" dirty="0" err="1"/>
              <a:t>i</a:t>
            </a:r>
            <a:r>
              <a:rPr lang="en-US" sz="3200" b="1" dirty="0"/>
              <a:t> = 0; </a:t>
            </a:r>
            <a:r>
              <a:rPr lang="en-US" sz="3200" b="1" dirty="0" err="1"/>
              <a:t>i</a:t>
            </a:r>
            <a:r>
              <a:rPr lang="en-US" sz="3200" b="1" dirty="0"/>
              <a:t> &lt; </a:t>
            </a:r>
            <a:r>
              <a:rPr lang="en-US" sz="3200" b="1" dirty="0" err="1"/>
              <a:t>x.Length;i</a:t>
            </a:r>
            <a:r>
              <a:rPr lang="en-US" sz="3200" b="1" dirty="0"/>
              <a:t>++ )</a:t>
            </a:r>
          </a:p>
          <a:p>
            <a:pPr marL="0" indent="0">
              <a:buNone/>
            </a:pPr>
            <a:r>
              <a:rPr lang="ru-RU" sz="3200" b="1" dirty="0"/>
              <a:t>            {</a:t>
            </a:r>
          </a:p>
          <a:p>
            <a:pPr marL="0" indent="0">
              <a:buNone/>
            </a:pPr>
            <a:r>
              <a:rPr lang="en-US" sz="3200" b="1" dirty="0"/>
              <a:t>                rez1 += x[</a:t>
            </a:r>
            <a:r>
              <a:rPr lang="en-US" sz="3200" b="1" dirty="0" err="1"/>
              <a:t>i</a:t>
            </a:r>
            <a:r>
              <a:rPr lang="en-US" sz="3200" b="1" dirty="0"/>
              <a:t>] * f1(x[</a:t>
            </a:r>
            <a:r>
              <a:rPr lang="en-US" sz="3200" b="1" dirty="0" err="1"/>
              <a:t>i</a:t>
            </a:r>
            <a:r>
              <a:rPr lang="en-US" sz="3200" b="1" dirty="0"/>
              <a:t>]);</a:t>
            </a:r>
          </a:p>
          <a:p>
            <a:pPr marL="0" indent="0">
              <a:buNone/>
            </a:pPr>
            <a:r>
              <a:rPr lang="en-US" sz="3200" b="1" dirty="0"/>
              <a:t>                rez2 += x[</a:t>
            </a:r>
            <a:r>
              <a:rPr lang="en-US" sz="3200" b="1" dirty="0" err="1"/>
              <a:t>i</a:t>
            </a:r>
            <a:r>
              <a:rPr lang="en-US" sz="3200" b="1" dirty="0"/>
              <a:t>] * f2(x[</a:t>
            </a:r>
            <a:r>
              <a:rPr lang="en-US" sz="3200" b="1" dirty="0" err="1"/>
              <a:t>i</a:t>
            </a:r>
            <a:r>
              <a:rPr lang="en-US" sz="3200" b="1" dirty="0"/>
              <a:t>]);</a:t>
            </a:r>
          </a:p>
          <a:p>
            <a:pPr marL="0" indent="0">
              <a:buNone/>
            </a:pPr>
            <a:r>
              <a:rPr lang="en-US" sz="3200" b="1" dirty="0"/>
              <a:t>                rez3 += x[</a:t>
            </a:r>
            <a:r>
              <a:rPr lang="en-US" sz="3200" b="1" dirty="0" err="1"/>
              <a:t>i</a:t>
            </a:r>
            <a:r>
              <a:rPr lang="en-US" sz="3200" b="1" dirty="0"/>
              <a:t>] * f3(-x[</a:t>
            </a:r>
            <a:r>
              <a:rPr lang="en-US" sz="3200" b="1" dirty="0" err="1"/>
              <a:t>i</a:t>
            </a:r>
            <a:r>
              <a:rPr lang="en-US" sz="3200" b="1" dirty="0"/>
              <a:t>]);</a:t>
            </a:r>
          </a:p>
          <a:p>
            <a:pPr marL="0" indent="0">
              <a:buNone/>
            </a:pPr>
            <a:r>
              <a:rPr lang="ru-RU" sz="3200" b="1" dirty="0"/>
              <a:t>            }</a:t>
            </a:r>
          </a:p>
          <a:p>
            <a:pPr marL="0" indent="0">
              <a:buNone/>
            </a:pPr>
            <a:r>
              <a:rPr lang="ru-RU" sz="3200" b="1" dirty="0"/>
              <a:t>        }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CB30B-386F-4139-ACE3-B6A338A6446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28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5364" y="150312"/>
            <a:ext cx="12016636" cy="65260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static void Main(string[] </a:t>
            </a:r>
            <a:r>
              <a:rPr lang="en-US" b="1" dirty="0" err="1"/>
              <a:t>args</a:t>
            </a:r>
            <a:r>
              <a:rPr lang="en-US" b="1" dirty="0"/>
              <a:t>)</a:t>
            </a:r>
          </a:p>
          <a:p>
            <a:pPr marL="0" indent="0">
              <a:buNone/>
            </a:pPr>
            <a:r>
              <a:rPr lang="ru-RU" b="1" dirty="0"/>
              <a:t>        {</a:t>
            </a:r>
          </a:p>
          <a:p>
            <a:pPr marL="0" indent="0">
              <a:buNone/>
            </a:pPr>
            <a:r>
              <a:rPr lang="en-US" b="1" dirty="0"/>
              <a:t>           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kilcist</a:t>
            </a:r>
            <a:r>
              <a:rPr lang="en-US" b="1" dirty="0"/>
              <a:t>;</a:t>
            </a:r>
          </a:p>
          <a:p>
            <a:pPr marL="0" indent="0">
              <a:buNone/>
            </a:pPr>
            <a:r>
              <a:rPr lang="en-US" b="1" dirty="0"/>
              <a:t>            string s;</a:t>
            </a:r>
          </a:p>
          <a:p>
            <a:pPr marL="0" indent="0">
              <a:buNone/>
            </a:pPr>
            <a:r>
              <a:rPr lang="en-US" b="1" dirty="0"/>
              <a:t>            </a:t>
            </a:r>
            <a:r>
              <a:rPr lang="en-US" b="1" dirty="0" err="1"/>
              <a:t>Console.WriteLine</a:t>
            </a:r>
            <a:r>
              <a:rPr lang="en-US" b="1" dirty="0"/>
              <a:t>("Enter </a:t>
            </a:r>
            <a:r>
              <a:rPr lang="en-US" b="1" dirty="0" err="1"/>
              <a:t>kilcist</a:t>
            </a:r>
            <a:r>
              <a:rPr lang="en-US" b="1" dirty="0"/>
              <a:t>=");</a:t>
            </a:r>
          </a:p>
          <a:p>
            <a:pPr marL="0" indent="0">
              <a:buNone/>
            </a:pPr>
            <a:r>
              <a:rPr lang="en-US" b="1" dirty="0"/>
              <a:t>            s = </a:t>
            </a:r>
            <a:r>
              <a:rPr lang="en-US" b="1" dirty="0" err="1"/>
              <a:t>Console.ReadLine</a:t>
            </a:r>
            <a:r>
              <a:rPr lang="en-US" b="1" dirty="0"/>
              <a:t>();</a:t>
            </a:r>
          </a:p>
          <a:p>
            <a:pPr marL="0" indent="0">
              <a:buNone/>
            </a:pPr>
            <a:r>
              <a:rPr lang="en-US" b="1" dirty="0"/>
              <a:t>            </a:t>
            </a:r>
            <a:r>
              <a:rPr lang="en-US" b="1" dirty="0" err="1"/>
              <a:t>kilcist</a:t>
            </a:r>
            <a:r>
              <a:rPr lang="en-US" b="1" dirty="0"/>
              <a:t> = Convert.ToInt32(s);</a:t>
            </a:r>
          </a:p>
          <a:p>
            <a:pPr marL="0" indent="0">
              <a:buNone/>
            </a:pPr>
            <a:r>
              <a:rPr lang="en-US" b="1" dirty="0"/>
              <a:t>            double [] </a:t>
            </a:r>
            <a:r>
              <a:rPr lang="en-US" b="1" dirty="0" err="1"/>
              <a:t>alfa</a:t>
            </a:r>
            <a:r>
              <a:rPr lang="en-US" b="1" dirty="0"/>
              <a:t>=new double[</a:t>
            </a:r>
            <a:r>
              <a:rPr lang="en-US" b="1" dirty="0" err="1"/>
              <a:t>kilcist</a:t>
            </a:r>
            <a:r>
              <a:rPr lang="en-US" b="1" dirty="0"/>
              <a:t>];</a:t>
            </a:r>
          </a:p>
          <a:p>
            <a:pPr marL="0" indent="0">
              <a:buNone/>
            </a:pPr>
            <a:r>
              <a:rPr lang="en-US" b="1" dirty="0"/>
              <a:t>            double A, B, C;</a:t>
            </a:r>
          </a:p>
          <a:p>
            <a:pPr marL="0" indent="0">
              <a:buNone/>
            </a:pPr>
            <a:r>
              <a:rPr lang="en-US" b="1" dirty="0"/>
              <a:t>            Program </a:t>
            </a:r>
            <a:r>
              <a:rPr lang="en-US" b="1" dirty="0" err="1"/>
              <a:t>ob</a:t>
            </a:r>
            <a:r>
              <a:rPr lang="en-US" b="1" dirty="0"/>
              <a:t>=new Program();</a:t>
            </a:r>
          </a:p>
          <a:p>
            <a:pPr marL="0" indent="0">
              <a:buNone/>
            </a:pPr>
            <a:r>
              <a:rPr lang="en-US" b="1" dirty="0"/>
              <a:t>            </a:t>
            </a:r>
            <a:r>
              <a:rPr lang="en-US" b="1" dirty="0" err="1"/>
              <a:t>ob.vvod</a:t>
            </a:r>
            <a:r>
              <a:rPr lang="en-US" b="1" dirty="0"/>
              <a:t>( ref </a:t>
            </a:r>
            <a:r>
              <a:rPr lang="en-US" b="1" dirty="0" err="1"/>
              <a:t>alfa</a:t>
            </a:r>
            <a:r>
              <a:rPr lang="en-US" b="1" dirty="0"/>
              <a:t>,"</a:t>
            </a:r>
            <a:r>
              <a:rPr lang="en-US" b="1" dirty="0" err="1"/>
              <a:t>alfa</a:t>
            </a:r>
            <a:r>
              <a:rPr lang="en-US" b="1" dirty="0"/>
              <a:t>");</a:t>
            </a:r>
          </a:p>
          <a:p>
            <a:pPr marL="0" indent="0">
              <a:buNone/>
            </a:pPr>
            <a:r>
              <a:rPr lang="en-US" b="1" dirty="0"/>
              <a:t>            </a:t>
            </a:r>
            <a:r>
              <a:rPr lang="en-US" b="1" dirty="0" err="1"/>
              <a:t>ob.sum</a:t>
            </a:r>
            <a:r>
              <a:rPr lang="en-US" b="1" dirty="0"/>
              <a:t>(ref </a:t>
            </a:r>
            <a:r>
              <a:rPr lang="en-US" b="1" dirty="0" err="1"/>
              <a:t>alfa,Math.Sin,Math.Tan,Math.Exp</a:t>
            </a:r>
            <a:r>
              <a:rPr lang="en-US" b="1" dirty="0"/>
              <a:t>, out </a:t>
            </a:r>
            <a:r>
              <a:rPr lang="en-US" b="1" dirty="0" err="1"/>
              <a:t>A,out</a:t>
            </a:r>
            <a:r>
              <a:rPr lang="en-US" b="1" dirty="0"/>
              <a:t> </a:t>
            </a:r>
            <a:r>
              <a:rPr lang="en-US" b="1" dirty="0" err="1"/>
              <a:t>B,out</a:t>
            </a:r>
            <a:r>
              <a:rPr lang="en-US" b="1" dirty="0"/>
              <a:t> C);</a:t>
            </a:r>
          </a:p>
          <a:p>
            <a:pPr marL="0" indent="0">
              <a:buNone/>
            </a:pPr>
            <a:r>
              <a:rPr lang="en-US" b="1" dirty="0"/>
              <a:t>            </a:t>
            </a:r>
            <a:r>
              <a:rPr lang="en-US" b="1" dirty="0" err="1"/>
              <a:t>Console.WriteLine</a:t>
            </a:r>
            <a:r>
              <a:rPr lang="en-US" b="1" dirty="0"/>
              <a:t>("A={0} B={1} C={2}",A,B,C);</a:t>
            </a:r>
          </a:p>
          <a:p>
            <a:pPr marL="0" indent="0">
              <a:buNone/>
            </a:pPr>
            <a:r>
              <a:rPr lang="ru-RU" b="1" dirty="0"/>
              <a:t>        }</a:t>
            </a:r>
          </a:p>
          <a:p>
            <a:pPr marL="0" indent="0">
              <a:buNone/>
            </a:pPr>
            <a:r>
              <a:rPr lang="ru-RU" b="1" dirty="0"/>
              <a:t>    }</a:t>
            </a:r>
          </a:p>
          <a:p>
            <a:pPr marL="0" indent="0">
              <a:buNone/>
            </a:pPr>
            <a:r>
              <a:rPr lang="ru-RU" b="1" dirty="0"/>
              <a:t>}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CB30B-386F-4139-ACE3-B6A338A6446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12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712" y="274638"/>
            <a:ext cx="8191844" cy="6553476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CB30B-386F-4139-ACE3-B6A338A6446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6529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uk-UA" sz="4000" b="1" i="1" dirty="0" smtClean="0"/>
              <a:t>Приклад 2</a:t>
            </a:r>
            <a:endParaRPr lang="ru-RU" sz="4000" b="1" i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CB30B-386F-4139-ACE3-B6A338A6446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264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110CCB-6FA3-4D65-B19B-4DE795305830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990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1"/>
            <a:ext cx="8820150" cy="6524625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ru-RU" b="1" i="1" smtClean="0">
                <a:solidFill>
                  <a:srgbClr val="3333CC"/>
                </a:solidFill>
              </a:rPr>
              <a:t>Create a C# program.</a:t>
            </a:r>
            <a:r>
              <a:rPr lang="en-US" altLang="ru-RU" b="1" smtClean="0"/>
              <a:t> </a:t>
            </a:r>
          </a:p>
          <a:p>
            <a:pPr eaLnBrk="1" hangingPunct="1"/>
            <a:r>
              <a:rPr lang="uk-UA" altLang="ru-RU" b="1" smtClean="0"/>
              <a:t>Дано масиви </a:t>
            </a:r>
            <a:r>
              <a:rPr lang="el-GR" altLang="ru-RU" b="1" smtClean="0"/>
              <a:t>α </a:t>
            </a:r>
            <a:r>
              <a:rPr lang="uk-UA" altLang="ru-RU" b="1" smtClean="0"/>
              <a:t> (</a:t>
            </a:r>
            <a:r>
              <a:rPr lang="en-US" altLang="ru-RU" b="1" smtClean="0"/>
              <a:t>n </a:t>
            </a:r>
            <a:r>
              <a:rPr lang="uk-UA" altLang="ru-RU" b="1" smtClean="0"/>
              <a:t> елементів) та </a:t>
            </a:r>
            <a:r>
              <a:rPr lang="el-GR" altLang="ru-RU" b="1" smtClean="0"/>
              <a:t>β </a:t>
            </a:r>
            <a:r>
              <a:rPr lang="uk-UA" altLang="ru-RU" b="1" smtClean="0"/>
              <a:t>(</a:t>
            </a:r>
            <a:r>
              <a:rPr lang="en-US" altLang="ru-RU" b="1" smtClean="0"/>
              <a:t>m </a:t>
            </a:r>
            <a:r>
              <a:rPr lang="uk-UA" altLang="ru-RU" b="1" smtClean="0"/>
              <a:t> елементів). Обчислити</a:t>
            </a:r>
            <a:r>
              <a:rPr lang="en-US" altLang="ru-RU" b="1" smtClean="0"/>
              <a:t>:</a:t>
            </a:r>
          </a:p>
          <a:p>
            <a:pPr eaLnBrk="1" hangingPunct="1"/>
            <a:endParaRPr lang="en-US" altLang="ru-RU" b="1" smtClean="0"/>
          </a:p>
          <a:p>
            <a:pPr eaLnBrk="1" hangingPunct="1"/>
            <a:endParaRPr lang="uk-UA" altLang="ru-RU" b="1" smtClean="0"/>
          </a:p>
          <a:p>
            <a:pPr eaLnBrk="1" hangingPunct="1"/>
            <a:r>
              <a:rPr lang="en-US" altLang="ru-RU" b="1" smtClean="0"/>
              <a:t>	</a:t>
            </a:r>
          </a:p>
          <a:p>
            <a:pPr eaLnBrk="1" hangingPunct="1"/>
            <a:endParaRPr lang="en-US" altLang="ru-RU" b="1" smtClean="0"/>
          </a:p>
          <a:p>
            <a:pPr eaLnBrk="1" hangingPunct="1"/>
            <a:r>
              <a:rPr lang="uk-UA" altLang="ru-RU" b="1" smtClean="0"/>
              <a:t> </a:t>
            </a:r>
            <a:r>
              <a:rPr lang="en-US" altLang="ru-RU" b="1" smtClean="0"/>
              <a:t>where  			 if  </a:t>
            </a:r>
            <a:r>
              <a:rPr lang="el-GR" altLang="ru-RU" b="1" smtClean="0"/>
              <a:t>α</a:t>
            </a:r>
            <a:r>
              <a:rPr lang="en-US" altLang="ru-RU" b="1" baseline="-25000" smtClean="0"/>
              <a:t>i</a:t>
            </a:r>
            <a:r>
              <a:rPr lang="en-US" altLang="ru-RU" b="1" smtClean="0"/>
              <a:t>   ≤0; </a:t>
            </a:r>
          </a:p>
          <a:p>
            <a:pPr eaLnBrk="1" hangingPunct="1"/>
            <a:r>
              <a:rPr lang="en-US" altLang="ru-RU" b="1" smtClean="0"/>
              <a:t>                                       </a:t>
            </a:r>
          </a:p>
          <a:p>
            <a:pPr eaLnBrk="1" hangingPunct="1"/>
            <a:r>
              <a:rPr lang="en-US" altLang="ru-RU" b="1" smtClean="0"/>
              <a:t>                                       if  </a:t>
            </a:r>
            <a:r>
              <a:rPr lang="el-GR" altLang="ru-RU" b="1" smtClean="0"/>
              <a:t>α</a:t>
            </a:r>
            <a:r>
              <a:rPr lang="en-US" altLang="ru-RU" b="1" baseline="-25000" smtClean="0"/>
              <a:t>i</a:t>
            </a:r>
            <a:r>
              <a:rPr lang="en-US" altLang="ru-RU" b="1" smtClean="0"/>
              <a:t> &gt;0; .</a:t>
            </a:r>
            <a:endParaRPr lang="en-GB" altLang="ru-RU" b="1" smtClean="0"/>
          </a:p>
          <a:p>
            <a:pPr eaLnBrk="1" hangingPunct="1"/>
            <a:endParaRPr lang="en-GB" altLang="ko-KR" b="1" smtClean="0">
              <a:ea typeface="굴림" panose="020B0600000101010101" pitchFamily="34" charset="-127"/>
            </a:endParaRPr>
          </a:p>
        </p:txBody>
      </p:sp>
      <p:sp>
        <p:nvSpPr>
          <p:cNvPr id="379908" name="Rectangle 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379909" name="Object 4"/>
          <p:cNvGraphicFramePr>
            <a:graphicFrameLocks noChangeAspect="1"/>
          </p:cNvGraphicFramePr>
          <p:nvPr/>
        </p:nvGraphicFramePr>
        <p:xfrm>
          <a:off x="2279651" y="2636838"/>
          <a:ext cx="3527425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Формула" r:id="rId3" imgW="1752600" imgH="419100" progId="Equation.3">
                  <p:embed/>
                </p:oleObj>
              </mc:Choice>
              <mc:Fallback>
                <p:oleObj name="Формула" r:id="rId3" imgW="1752600" imgH="419100" progId="Equation.3">
                  <p:embed/>
                  <p:pic>
                    <p:nvPicPr>
                      <p:cNvPr id="37990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1" y="2636838"/>
                        <a:ext cx="3527425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910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379911" name="Object 6"/>
          <p:cNvGraphicFramePr>
            <a:graphicFrameLocks noChangeAspect="1"/>
          </p:cNvGraphicFramePr>
          <p:nvPr/>
        </p:nvGraphicFramePr>
        <p:xfrm>
          <a:off x="3575050" y="3716339"/>
          <a:ext cx="2376488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Формула" r:id="rId5" imgW="1091726" imgH="431613" progId="Equation.3">
                  <p:embed/>
                </p:oleObj>
              </mc:Choice>
              <mc:Fallback>
                <p:oleObj name="Формула" r:id="rId5" imgW="1091726" imgH="431613" progId="Equation.3">
                  <p:embed/>
                  <p:pic>
                    <p:nvPicPr>
                      <p:cNvPr id="37991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0" y="3716339"/>
                        <a:ext cx="2376488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912" name="Rectangle 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379913" name="Object 8"/>
          <p:cNvGraphicFramePr>
            <a:graphicFrameLocks noChangeAspect="1"/>
          </p:cNvGraphicFramePr>
          <p:nvPr/>
        </p:nvGraphicFramePr>
        <p:xfrm>
          <a:off x="3648076" y="4652963"/>
          <a:ext cx="2233613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Формула" r:id="rId7" imgW="1016000" imgH="431800" progId="Equation.3">
                  <p:embed/>
                </p:oleObj>
              </mc:Choice>
              <mc:Fallback>
                <p:oleObj name="Формула" r:id="rId7" imgW="1016000" imgH="431800" progId="Equation.3">
                  <p:embed/>
                  <p:pic>
                    <p:nvPicPr>
                      <p:cNvPr id="37991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76" y="4652963"/>
                        <a:ext cx="2233613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914" name="Rectangle 9"/>
          <p:cNvSpPr>
            <a:spLocks noChangeArrowheads="1"/>
          </p:cNvSpPr>
          <p:nvPr/>
        </p:nvSpPr>
        <p:spPr bwMode="auto">
          <a:xfrm>
            <a:off x="1524001" y="30300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379915" name="Object 10"/>
          <p:cNvGraphicFramePr>
            <a:graphicFrameLocks noChangeAspect="1"/>
          </p:cNvGraphicFramePr>
          <p:nvPr/>
        </p:nvGraphicFramePr>
        <p:xfrm>
          <a:off x="3863975" y="5762626"/>
          <a:ext cx="1728788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Формула" r:id="rId9" imgW="673100" imgH="431800" progId="Equation.3">
                  <p:embed/>
                </p:oleObj>
              </mc:Choice>
              <mc:Fallback>
                <p:oleObj name="Формула" r:id="rId9" imgW="673100" imgH="431800" progId="Equation.3">
                  <p:embed/>
                  <p:pic>
                    <p:nvPicPr>
                      <p:cNvPr id="37991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5" y="5762626"/>
                        <a:ext cx="1728788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470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1CB4B3-1489-4CF9-A3A3-740757514FB1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809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1"/>
            <a:ext cx="9144000" cy="6524625"/>
          </a:xfrm>
        </p:spPr>
        <p:txBody>
          <a:bodyPr/>
          <a:lstStyle/>
          <a:p>
            <a:pPr eaLnBrk="1" hangingPunct="1"/>
            <a:r>
              <a:rPr lang="en-US" altLang="ru-RU" b="1" smtClean="0"/>
              <a:t>                                       </a:t>
            </a:r>
          </a:p>
          <a:p>
            <a:pPr eaLnBrk="1" hangingPunct="1"/>
            <a:r>
              <a:rPr lang="en-US" altLang="ru-RU" b="1" smtClean="0"/>
              <a:t>                                                   if   </a:t>
            </a:r>
            <a:r>
              <a:rPr lang="uk-UA" altLang="ru-RU" b="1" smtClean="0"/>
              <a:t>β</a:t>
            </a:r>
            <a:r>
              <a:rPr lang="uk-UA" altLang="ru-RU" b="1" baseline="-25000" smtClean="0"/>
              <a:t>i</a:t>
            </a:r>
            <a:r>
              <a:rPr lang="en-GB" altLang="ru-RU" b="1" smtClean="0"/>
              <a:t>   ≤0;</a:t>
            </a:r>
            <a:r>
              <a:rPr lang="en-GB" altLang="ru-RU" smtClean="0"/>
              <a:t> </a:t>
            </a:r>
            <a:endParaRPr lang="ru-RU" altLang="ru-RU" smtClean="0"/>
          </a:p>
          <a:p>
            <a:pPr eaLnBrk="1" hangingPunct="1"/>
            <a:endParaRPr lang="ru-RU" altLang="ru-RU" smtClean="0"/>
          </a:p>
        </p:txBody>
      </p:sp>
      <p:sp>
        <p:nvSpPr>
          <p:cNvPr id="380932" name="Rectangle 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380933" name="Object 4"/>
          <p:cNvGraphicFramePr>
            <a:graphicFrameLocks noChangeAspect="1"/>
          </p:cNvGraphicFramePr>
          <p:nvPr/>
        </p:nvGraphicFramePr>
        <p:xfrm>
          <a:off x="1992314" y="404814"/>
          <a:ext cx="3095625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Формула" r:id="rId3" imgW="1130300" imgH="431800" progId="Equation.3">
                  <p:embed/>
                </p:oleObj>
              </mc:Choice>
              <mc:Fallback>
                <p:oleObj name="Формула" r:id="rId3" imgW="1130300" imgH="431800" progId="Equation.3">
                  <p:embed/>
                  <p:pic>
                    <p:nvPicPr>
                      <p:cNvPr id="38093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4" y="404814"/>
                        <a:ext cx="3095625" cy="1169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934" name="Rectangle 5"/>
          <p:cNvSpPr>
            <a:spLocks noChangeArrowheads="1"/>
          </p:cNvSpPr>
          <p:nvPr/>
        </p:nvSpPr>
        <p:spPr bwMode="auto">
          <a:xfrm>
            <a:off x="1524001" y="30300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380935" name="Object 6"/>
          <p:cNvGraphicFramePr>
            <a:graphicFrameLocks noChangeAspect="1"/>
          </p:cNvGraphicFramePr>
          <p:nvPr/>
        </p:nvGraphicFramePr>
        <p:xfrm>
          <a:off x="2279650" y="2276476"/>
          <a:ext cx="2592388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Формула" r:id="rId5" imgW="1091726" imgH="431613" progId="Equation.3">
                  <p:embed/>
                </p:oleObj>
              </mc:Choice>
              <mc:Fallback>
                <p:oleObj name="Формула" r:id="rId5" imgW="1091726" imgH="431613" progId="Equation.3">
                  <p:embed/>
                  <p:pic>
                    <p:nvPicPr>
                      <p:cNvPr id="38093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0" y="2276476"/>
                        <a:ext cx="2592388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936" name="Rectangle 7"/>
          <p:cNvSpPr>
            <a:spLocks noChangeArrowheads="1"/>
          </p:cNvSpPr>
          <p:nvPr/>
        </p:nvSpPr>
        <p:spPr bwMode="auto">
          <a:xfrm>
            <a:off x="7175500" y="2443163"/>
            <a:ext cx="4356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if  </a:t>
            </a:r>
            <a:r>
              <a:rPr kumimoji="0" lang="el-GR" altLang="ru-RU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β</a:t>
            </a:r>
            <a:r>
              <a:rPr kumimoji="0" lang="en-US" altLang="ru-RU" sz="2400" b="1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kumimoji="0" lang="en-US" altLang="ru-RU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GB" altLang="ru-RU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&gt;0</a:t>
            </a:r>
            <a:r>
              <a:rPr kumimoji="0" lang="en-US" altLang="ru-RU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;</a:t>
            </a:r>
            <a:r>
              <a:rPr kumimoji="0" lang="en-US" alt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 </a:t>
            </a:r>
            <a: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80937" name="Rectangle 8"/>
          <p:cNvSpPr>
            <a:spLocks noChangeArrowheads="1"/>
          </p:cNvSpPr>
          <p:nvPr/>
        </p:nvSpPr>
        <p:spPr bwMode="auto">
          <a:xfrm>
            <a:off x="1524001" y="30300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380938" name="Object 9"/>
          <p:cNvGraphicFramePr>
            <a:graphicFrameLocks noChangeAspect="1"/>
          </p:cNvGraphicFramePr>
          <p:nvPr/>
        </p:nvGraphicFramePr>
        <p:xfrm>
          <a:off x="2495550" y="3505200"/>
          <a:ext cx="2160588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Формула" r:id="rId7" imgW="647700" imgH="431800" progId="Equation.3">
                  <p:embed/>
                </p:oleObj>
              </mc:Choice>
              <mc:Fallback>
                <p:oleObj name="Формула" r:id="rId7" imgW="647700" imgH="431800" progId="Equation.3">
                  <p:embed/>
                  <p:pic>
                    <p:nvPicPr>
                      <p:cNvPr id="38093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3505200"/>
                        <a:ext cx="2160588" cy="1430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81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051588-913C-417B-BB00-CCD0E73CA64C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819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404814"/>
            <a:ext cx="8820150" cy="5976937"/>
          </a:xfrm>
        </p:spPr>
        <p:txBody>
          <a:bodyPr/>
          <a:lstStyle/>
          <a:p>
            <a:pPr eaLnBrk="1" hangingPunct="1"/>
            <a:endParaRPr lang="en-US" altLang="ru-RU" b="1" dirty="0" smtClean="0"/>
          </a:p>
          <a:p>
            <a:pPr marL="0" indent="0" eaLnBrk="1" hangingPunct="1">
              <a:buNone/>
            </a:pPr>
            <a:r>
              <a:rPr lang="en-US" altLang="ru-RU" b="1" dirty="0" smtClean="0"/>
              <a:t> </a:t>
            </a:r>
            <a:r>
              <a:rPr lang="uk-UA" altLang="ru-RU" b="1" dirty="0" smtClean="0"/>
              <a:t>Передбачити дві функції. Одна для введення значень елементів одного масиву.</a:t>
            </a:r>
          </a:p>
          <a:p>
            <a:pPr marL="0" indent="0" eaLnBrk="1" hangingPunct="1">
              <a:buNone/>
            </a:pPr>
            <a:r>
              <a:rPr lang="uk-UA" altLang="ru-RU" b="1" dirty="0" smtClean="0"/>
              <a:t>Інша - для обробки одного масиву з метою обчислити три результати. Кількістю елементів задаватися самостійно.</a:t>
            </a:r>
            <a:endParaRPr lang="ru-RU" altLang="ru-RU" b="1" dirty="0" smtClean="0"/>
          </a:p>
        </p:txBody>
      </p:sp>
    </p:spTree>
    <p:extLst>
      <p:ext uri="{BB962C8B-B14F-4D97-AF65-F5344CB8AC3E}">
        <p14:creationId xmlns:p14="http://schemas.microsoft.com/office/powerpoint/2010/main" val="338124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DF1714-A7E9-4730-91A7-3556CD81D259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8297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47850" y="404813"/>
            <a:ext cx="8820150" cy="611981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uk-UA" altLang="ru-RU" b="1" i="1"/>
              <a:t>Відомо, що функція може мати формальні параметри, які при виклику замінюються на фактичні. Такими параметрами можуть бути не тільки змінні та  масиви, </a:t>
            </a:r>
            <a:r>
              <a:rPr lang="uk-UA" altLang="ru-RU" b="1" i="1">
                <a:solidFill>
                  <a:srgbClr val="3333CC"/>
                </a:solidFill>
              </a:rPr>
              <a:t>але і інші функції</a:t>
            </a:r>
            <a:r>
              <a:rPr lang="uk-UA" altLang="ru-RU" b="1" i="1"/>
              <a:t>. В поставленій задачі для обчислення треба попередньо отримати значення </a:t>
            </a:r>
            <a:r>
              <a:rPr lang="en-US" altLang="ru-RU" b="1" i="1"/>
              <a:t>A</a:t>
            </a:r>
            <a:r>
              <a:rPr lang="ru-RU" altLang="ru-RU" b="1" i="1"/>
              <a:t>, </a:t>
            </a:r>
            <a:r>
              <a:rPr lang="en-US" altLang="ru-RU" b="1" i="1"/>
              <a:t>B</a:t>
            </a:r>
            <a:r>
              <a:rPr lang="ru-RU" altLang="ru-RU" b="1" i="1"/>
              <a:t>, </a:t>
            </a:r>
            <a:r>
              <a:rPr lang="en-US" altLang="ru-RU" b="1" i="1"/>
              <a:t>W, D, C, Q</a:t>
            </a:r>
            <a:r>
              <a:rPr lang="uk-UA" altLang="ru-RU" b="1" i="1"/>
              <a:t>. В свою чергу, для їхнього обчислення треба викликати функцію ( назвемо її </a:t>
            </a:r>
            <a:r>
              <a:rPr lang="en-US" altLang="ru-RU" b="1" i="1"/>
              <a:t>sum</a:t>
            </a:r>
            <a:r>
              <a:rPr lang="ru-RU" altLang="ru-RU" b="1" i="1"/>
              <a:t>()</a:t>
            </a:r>
            <a:r>
              <a:rPr lang="uk-UA" altLang="ru-RU" b="1" i="1"/>
              <a:t>)і передати в неї масив</a:t>
            </a:r>
            <a:r>
              <a:rPr lang="en-US" altLang="ru-RU" b="1" i="1"/>
              <a:t>,</a:t>
            </a:r>
            <a:r>
              <a:rPr lang="uk-UA" altLang="ru-RU" b="1" i="1"/>
              <a:t> кількість елементів та кілька математичних функцій. Так для обчислення </a:t>
            </a:r>
            <a:r>
              <a:rPr lang="en-US" altLang="ru-RU" b="1" i="1"/>
              <a:t>A</a:t>
            </a:r>
            <a:r>
              <a:rPr lang="uk-UA" altLang="ru-RU" b="1" i="1"/>
              <a:t>, </a:t>
            </a:r>
            <a:r>
              <a:rPr lang="en-US" altLang="ru-RU" b="1" i="1"/>
              <a:t>B</a:t>
            </a:r>
            <a:r>
              <a:rPr lang="uk-UA" altLang="ru-RU" b="1" i="1"/>
              <a:t>, </a:t>
            </a:r>
            <a:r>
              <a:rPr lang="en-US" altLang="ru-RU" b="1" i="1"/>
              <a:t>W </a:t>
            </a:r>
            <a:r>
              <a:rPr lang="uk-UA" altLang="ru-RU" b="1" i="1"/>
              <a:t>треба передати масив альфа</a:t>
            </a:r>
            <a:r>
              <a:rPr lang="en-US" altLang="ru-RU" b="1" i="1"/>
              <a:t> </a:t>
            </a:r>
            <a:r>
              <a:rPr lang="uk-UA" altLang="ru-RU" b="1" i="1"/>
              <a:t>в кількості </a:t>
            </a:r>
            <a:r>
              <a:rPr lang="en-US" altLang="ru-RU" b="1" i="1"/>
              <a:t>n </a:t>
            </a:r>
            <a:r>
              <a:rPr lang="uk-UA" altLang="ru-RU" b="1" i="1"/>
              <a:t>елементів і функції </a:t>
            </a:r>
            <a:r>
              <a:rPr lang="en-US" altLang="ru-RU" b="1" i="1"/>
              <a:t>sin</a:t>
            </a:r>
            <a:r>
              <a:rPr lang="uk-UA" altLang="ru-RU" b="1" i="1"/>
              <a:t>, </a:t>
            </a:r>
            <a:r>
              <a:rPr lang="en-US" altLang="ru-RU" b="1" i="1"/>
              <a:t>tan</a:t>
            </a:r>
            <a:r>
              <a:rPr lang="uk-UA" altLang="ru-RU" b="1" i="1"/>
              <a:t>.</a:t>
            </a:r>
            <a:r>
              <a:rPr lang="en-US" altLang="ru-RU" b="1" i="1"/>
              <a:t> </a:t>
            </a:r>
            <a:r>
              <a:rPr lang="uk-UA" altLang="ru-RU" b="1" i="1"/>
              <a:t>Щоб отримати </a:t>
            </a:r>
            <a:r>
              <a:rPr lang="en-US" altLang="ru-RU" b="1" i="1"/>
              <a:t>D</a:t>
            </a:r>
            <a:r>
              <a:rPr lang="uk-UA" altLang="ru-RU" b="1" i="1"/>
              <a:t>, </a:t>
            </a:r>
            <a:r>
              <a:rPr lang="en-US" altLang="ru-RU" b="1" i="1"/>
              <a:t>C</a:t>
            </a:r>
            <a:r>
              <a:rPr lang="uk-UA" altLang="ru-RU" b="1" i="1"/>
              <a:t>, </a:t>
            </a:r>
            <a:r>
              <a:rPr lang="en-US" altLang="ru-RU" b="1" i="1"/>
              <a:t>Q</a:t>
            </a:r>
            <a:r>
              <a:rPr lang="uk-UA" altLang="ru-RU" b="1" i="1"/>
              <a:t>, треба ще раз викликати функцію </a:t>
            </a:r>
            <a:r>
              <a:rPr lang="en-US" altLang="ru-RU" b="1" i="1"/>
              <a:t>sum</a:t>
            </a:r>
            <a:r>
              <a:rPr lang="uk-UA" altLang="ru-RU" b="1" i="1"/>
              <a:t>()), але тепер передати масив </a:t>
            </a:r>
            <a:r>
              <a:rPr lang="en-US" altLang="ru-RU" b="1" i="1"/>
              <a:t>beta </a:t>
            </a:r>
            <a:r>
              <a:rPr lang="uk-UA" altLang="ru-RU" b="1" i="1"/>
              <a:t>і функції </a:t>
            </a:r>
            <a:r>
              <a:rPr lang="en-US" altLang="ru-RU" b="1" i="1"/>
              <a:t>cos, sin.</a:t>
            </a:r>
            <a:endParaRPr lang="ru-RU" altLang="ru-RU" b="1" i="1"/>
          </a:p>
        </p:txBody>
      </p:sp>
    </p:spTree>
    <p:extLst>
      <p:ext uri="{BB962C8B-B14F-4D97-AF65-F5344CB8AC3E}">
        <p14:creationId xmlns:p14="http://schemas.microsoft.com/office/powerpoint/2010/main" val="71637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9A855-A5A7-44B3-91B0-89207DE84310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840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333376"/>
            <a:ext cx="9144000" cy="65246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uk-UA" altLang="ru-RU" b="1"/>
              <a:t>В цьому випадку необхідно застосувати делегата. Його визначення нагадує прототип функції, яка має один аргумент типу </a:t>
            </a:r>
            <a:r>
              <a:rPr lang="en-US" altLang="ru-RU" b="1"/>
              <a:t>double</a:t>
            </a:r>
            <a:r>
              <a:rPr lang="uk-UA" altLang="ru-RU" b="1"/>
              <a:t> і повертає результат типу </a:t>
            </a:r>
            <a:r>
              <a:rPr lang="en-US" altLang="ru-RU" b="1"/>
              <a:t> double</a:t>
            </a:r>
            <a:r>
              <a:rPr lang="uk-UA" altLang="ru-RU" b="1"/>
              <a:t>.</a:t>
            </a:r>
          </a:p>
          <a:p>
            <a:pPr eaLnBrk="1" hangingPunct="1">
              <a:buFontTx/>
              <a:buNone/>
            </a:pPr>
            <a:r>
              <a:rPr lang="uk-UA" altLang="ru-RU" b="1" i="1">
                <a:solidFill>
                  <a:srgbClr val="3333CC"/>
                </a:solidFill>
              </a:rPr>
              <a:t>	</a:t>
            </a:r>
            <a:r>
              <a:rPr lang="en-US" altLang="ru-RU" b="1" i="1">
                <a:solidFill>
                  <a:srgbClr val="3333CC"/>
                </a:solidFill>
              </a:rPr>
              <a:t>delegate double F1(double a);</a:t>
            </a:r>
            <a:endParaRPr lang="uk-UA" altLang="ru-RU" b="1" i="1">
              <a:solidFill>
                <a:srgbClr val="3333CC"/>
              </a:solidFill>
            </a:endParaRPr>
          </a:p>
          <a:p>
            <a:pPr eaLnBrk="1" hangingPunct="1">
              <a:buFontTx/>
              <a:buNone/>
            </a:pPr>
            <a:r>
              <a:rPr lang="uk-UA" altLang="ru-RU" b="1"/>
              <a:t>Тепер можна визначати посилання на делегата </a:t>
            </a:r>
            <a:r>
              <a:rPr lang="en-US" altLang="ru-RU" b="1"/>
              <a:t>F1</a:t>
            </a:r>
            <a:r>
              <a:rPr lang="uk-UA" altLang="ru-RU" b="1"/>
              <a:t>, наприклад, </a:t>
            </a:r>
          </a:p>
          <a:p>
            <a:pPr eaLnBrk="1" hangingPunct="1">
              <a:buFontTx/>
              <a:buNone/>
            </a:pPr>
            <a:r>
              <a:rPr lang="uk-UA" altLang="ru-RU" b="1">
                <a:solidFill>
                  <a:srgbClr val="3333CC"/>
                </a:solidFill>
              </a:rPr>
              <a:t>				</a:t>
            </a:r>
            <a:r>
              <a:rPr lang="en-US" altLang="ru-RU" b="1">
                <a:solidFill>
                  <a:srgbClr val="3333CC"/>
                </a:solidFill>
              </a:rPr>
              <a:t>F1 f1;</a:t>
            </a:r>
          </a:p>
          <a:p>
            <a:pPr eaLnBrk="1" hangingPunct="1">
              <a:buFontTx/>
              <a:buNone/>
            </a:pPr>
            <a:r>
              <a:rPr lang="uk-UA" altLang="ru-RU" b="1"/>
              <a:t>В програмі тепер замість </a:t>
            </a:r>
            <a:r>
              <a:rPr lang="en-US" altLang="ru-RU" b="1">
                <a:solidFill>
                  <a:srgbClr val="3333CC"/>
                </a:solidFill>
              </a:rPr>
              <a:t>f1</a:t>
            </a:r>
            <a:r>
              <a:rPr lang="uk-UA" altLang="ru-RU" b="1"/>
              <a:t> можна підставляти любу функцію, яка має такий  же прототип, який має місце при описанні делегата. Функції  </a:t>
            </a:r>
            <a:r>
              <a:rPr lang="en-US" altLang="ru-RU" b="1">
                <a:solidFill>
                  <a:srgbClr val="3333CC"/>
                </a:solidFill>
              </a:rPr>
              <a:t>sin, cos, log, abs</a:t>
            </a:r>
            <a:r>
              <a:rPr lang="en-US" altLang="ru-RU" b="1"/>
              <a:t>  </a:t>
            </a:r>
            <a:r>
              <a:rPr lang="uk-UA" altLang="ru-RU" b="1"/>
              <a:t>мають якраз такий прототип.Саме це буде видно при описанні фунції </a:t>
            </a:r>
            <a:r>
              <a:rPr lang="en-US" altLang="ru-RU" b="1" i="1">
                <a:solidFill>
                  <a:srgbClr val="3333CC"/>
                </a:solidFill>
              </a:rPr>
              <a:t>sum( )</a:t>
            </a:r>
            <a:r>
              <a:rPr lang="en-US" altLang="ru-RU" b="1"/>
              <a:t> </a:t>
            </a:r>
            <a:r>
              <a:rPr lang="uk-UA" altLang="ru-RU" b="1"/>
              <a:t>та при її виклику.</a:t>
            </a:r>
            <a:endParaRPr lang="en-US" altLang="ru-RU" b="1"/>
          </a:p>
        </p:txBody>
      </p:sp>
    </p:spTree>
    <p:extLst>
      <p:ext uri="{BB962C8B-B14F-4D97-AF65-F5344CB8AC3E}">
        <p14:creationId xmlns:p14="http://schemas.microsoft.com/office/powerpoint/2010/main" val="75596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51FDF5-7697-48CB-9246-821AA7CF69DC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85027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ru-RU" b="1" i="1" smtClean="0">
                <a:solidFill>
                  <a:schemeClr val="bg2"/>
                </a:solidFill>
              </a:rPr>
              <a:t>Visual Studio 2010</a:t>
            </a:r>
          </a:p>
          <a:p>
            <a:pPr algn="ctr" eaLnBrk="1" hangingPunct="1">
              <a:buFontTx/>
              <a:buNone/>
            </a:pPr>
            <a:r>
              <a:rPr lang="en-US" altLang="ru-RU" b="1" i="1" smtClean="0">
                <a:solidFill>
                  <a:schemeClr val="bg2"/>
                </a:solidFill>
              </a:rPr>
              <a:t>transfer_func</a:t>
            </a:r>
            <a:endParaRPr lang="ru-RU" altLang="ru-RU" b="1" i="1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28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0FEDF-1327-4DF3-AEFF-EEDB2B031AC1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860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9144000" cy="6858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ru-RU" altLang="ru-RU" b="1" smtClean="0"/>
              <a:t>using System;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using System.Collections.Generic;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using System.Linq;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using System.Text;</a:t>
            </a:r>
          </a:p>
          <a:p>
            <a:pPr eaLnBrk="1" hangingPunct="1">
              <a:buFontTx/>
              <a:buNone/>
            </a:pPr>
            <a:endParaRPr lang="ru-RU" altLang="ru-RU" b="1" smtClean="0"/>
          </a:p>
          <a:p>
            <a:pPr eaLnBrk="1" hangingPunct="1">
              <a:buFontTx/>
              <a:buNone/>
            </a:pPr>
            <a:r>
              <a:rPr lang="ru-RU" altLang="ru-RU" b="1" smtClean="0">
                <a:solidFill>
                  <a:srgbClr val="CC0000"/>
                </a:solidFill>
              </a:rPr>
              <a:t>namespace transfer_func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{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     </a:t>
            </a:r>
            <a:r>
              <a:rPr lang="ru-RU" altLang="ru-RU" sz="4000" b="1">
                <a:solidFill>
                  <a:srgbClr val="3333CC"/>
                </a:solidFill>
              </a:rPr>
              <a:t>delegate double F1(double a);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218021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9CE9AB-5BB1-43D5-9BBB-ACDB8A11210D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870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1"/>
            <a:ext cx="9144000" cy="65246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>
                <a:solidFill>
                  <a:srgbClr val="CC0000"/>
                </a:solidFill>
              </a:rPr>
              <a:t>class Program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/>
              <a:t>  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/>
              <a:t>   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/>
              <a:t>      public  void input(double[</a:t>
            </a:r>
            <a:r>
              <a:rPr lang="en-US" altLang="ru-RU" b="1"/>
              <a:t> </a:t>
            </a:r>
            <a:r>
              <a:rPr lang="ru-RU" altLang="ru-RU" b="1"/>
              <a:t>]x, ref string q)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/>
              <a:t>      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/>
              <a:t>            string s;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/>
              <a:t>            for (int i = 0; i &lt; x.Length;i++ 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/>
              <a:t>          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/>
              <a:t>                Console.WriteLine("Enter {0}[{1}]=",q,i);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/>
              <a:t>                s=Console.ReadLine();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/>
              <a:t>                x[i] = Convert.ToDouble(s);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/>
              <a:t>    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ru-RU" altLang="ru-RU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/>
              <a:t>        }</a:t>
            </a:r>
          </a:p>
          <a:p>
            <a:pPr eaLnBrk="1" hangingPunct="1">
              <a:lnSpc>
                <a:spcPct val="80000"/>
              </a:lnSpc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2501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3DF6A7-4CAC-4E3E-AC33-CE8E904C1BB6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880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9144000" cy="6858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b="1">
                <a:solidFill>
                  <a:srgbClr val="CC0000"/>
                </a:solidFill>
              </a:rPr>
              <a:t>public  void sum( double[</a:t>
            </a:r>
            <a:r>
              <a:rPr lang="en-US" altLang="ru-RU" b="1">
                <a:solidFill>
                  <a:srgbClr val="CC0000"/>
                </a:solidFill>
              </a:rPr>
              <a:t> </a:t>
            </a:r>
            <a:r>
              <a:rPr lang="ru-RU" altLang="ru-RU" b="1">
                <a:solidFill>
                  <a:srgbClr val="CC0000"/>
                </a:solidFill>
              </a:rPr>
              <a:t>]x,  </a:t>
            </a:r>
            <a:r>
              <a:rPr lang="ru-RU" altLang="ru-RU" b="1" i="1">
                <a:solidFill>
                  <a:srgbClr val="3333CC"/>
                </a:solidFill>
              </a:rPr>
              <a:t>F1 </a:t>
            </a:r>
            <a:r>
              <a:rPr lang="ru-RU" altLang="ru-RU" b="1" i="1">
                <a:solidFill>
                  <a:srgbClr val="990033"/>
                </a:solidFill>
              </a:rPr>
              <a:t>f1</a:t>
            </a:r>
            <a:r>
              <a:rPr lang="ru-RU" altLang="ru-RU" b="1" i="1">
                <a:solidFill>
                  <a:srgbClr val="3333CC"/>
                </a:solidFill>
              </a:rPr>
              <a:t>, F1 </a:t>
            </a:r>
            <a:r>
              <a:rPr lang="ru-RU" altLang="ru-RU" b="1" i="1">
                <a:solidFill>
                  <a:srgbClr val="990033"/>
                </a:solidFill>
              </a:rPr>
              <a:t>f2</a:t>
            </a:r>
            <a:r>
              <a:rPr lang="ru-RU" altLang="ru-RU" b="1">
                <a:solidFill>
                  <a:srgbClr val="3333CC"/>
                </a:solidFill>
              </a:rPr>
              <a:t>,</a:t>
            </a:r>
            <a:endParaRPr lang="en-US" altLang="ru-RU" b="1">
              <a:solidFill>
                <a:srgbClr val="3333CC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b="1">
                <a:solidFill>
                  <a:srgbClr val="CC0000"/>
                </a:solidFill>
              </a:rPr>
              <a:t>	</a:t>
            </a:r>
            <a:r>
              <a:rPr lang="ru-RU" altLang="ru-RU" b="1">
                <a:solidFill>
                  <a:srgbClr val="CC0000"/>
                </a:solidFill>
              </a:rPr>
              <a:t>out double A, out double B, out double W)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b="1" smtClean="0"/>
              <a:t>   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b="1" smtClean="0"/>
              <a:t>        A = B = W = 0;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b="1" smtClean="0"/>
              <a:t>         for (int i = 0; i &lt; x.Length; i++)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b="1" smtClean="0"/>
              <a:t>       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b="1" smtClean="0"/>
              <a:t>            W += x[i];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b="1" smtClean="0"/>
              <a:t>            if (x[i] &lt;= 0)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b="1" smtClean="0"/>
              <a:t>                A += </a:t>
            </a:r>
            <a:r>
              <a:rPr lang="en-US" altLang="ru-RU" b="1" smtClean="0"/>
              <a:t>x[i]*</a:t>
            </a:r>
            <a:r>
              <a:rPr lang="ru-RU" altLang="ru-RU" b="1" smtClean="0">
                <a:solidFill>
                  <a:srgbClr val="3333CC"/>
                </a:solidFill>
              </a:rPr>
              <a:t>f1(x[i])</a:t>
            </a:r>
            <a:r>
              <a:rPr lang="ru-RU" altLang="ru-RU" b="1" smtClean="0"/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b="1" smtClean="0"/>
              <a:t>            else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b="1" smtClean="0"/>
              <a:t>                B+=</a:t>
            </a:r>
            <a:r>
              <a:rPr lang="en-US" altLang="ru-RU" b="1" smtClean="0"/>
              <a:t>x[i]*</a:t>
            </a:r>
            <a:r>
              <a:rPr lang="ru-RU" altLang="ru-RU" b="1" smtClean="0">
                <a:solidFill>
                  <a:srgbClr val="3333CC"/>
                </a:solidFill>
              </a:rPr>
              <a:t>f2(x[i])</a:t>
            </a:r>
            <a:r>
              <a:rPr lang="ru-RU" altLang="ru-RU" b="1" smtClean="0"/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b="1" smtClean="0"/>
              <a:t>           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b="1" smtClean="0"/>
              <a:t>             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ru-RU" altLang="ru-RU" b="1" smtClean="0"/>
          </a:p>
        </p:txBody>
      </p:sp>
    </p:spTree>
    <p:extLst>
      <p:ext uri="{BB962C8B-B14F-4D97-AF65-F5344CB8AC3E}">
        <p14:creationId xmlns:p14="http://schemas.microsoft.com/office/powerpoint/2010/main" val="69151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6D45C32-233F-414A-A17F-DE6FAC909D12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ru-RU" altLang="ru-RU" sz="1400"/>
          </a:p>
        </p:txBody>
      </p:sp>
      <p:sp>
        <p:nvSpPr>
          <p:cNvPr id="392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12942" y="200416"/>
            <a:ext cx="10455058" cy="6657585"/>
          </a:xfrm>
        </p:spPr>
        <p:txBody>
          <a:bodyPr>
            <a:normAutofit lnSpcReduction="10000"/>
          </a:bodyPr>
          <a:lstStyle/>
          <a:p>
            <a:pPr algn="ctr" eaLnBrk="1" hangingPunct="1">
              <a:buFontTx/>
              <a:buNone/>
            </a:pPr>
            <a:r>
              <a:rPr lang="uk-UA" altLang="ru-RU" sz="4400" b="1" i="1" dirty="0">
                <a:solidFill>
                  <a:srgbClr val="3333CC"/>
                </a:solidFill>
              </a:rPr>
              <a:t>Колекція</a:t>
            </a:r>
          </a:p>
          <a:p>
            <a:pPr eaLnBrk="1" hangingPunct="1">
              <a:buFontTx/>
              <a:buNone/>
            </a:pPr>
            <a:r>
              <a:rPr lang="uk-UA" altLang="ru-RU" sz="3600" b="1" i="1" dirty="0" smtClean="0"/>
              <a:t>Це об'єднання довільної кількості об'єктів. При цьому об'єкти можуть бути </a:t>
            </a:r>
            <a:r>
              <a:rPr lang="uk-UA" altLang="ru-RU" sz="4000" b="1" i="1" dirty="0" smtClean="0">
                <a:solidFill>
                  <a:srgbClr val="002060"/>
                </a:solidFill>
              </a:rPr>
              <a:t>різного типу</a:t>
            </a:r>
            <a:r>
              <a:rPr lang="en-US" altLang="ru-RU" sz="4000" b="1" i="1" dirty="0" smtClean="0">
                <a:solidFill>
                  <a:srgbClr val="002060"/>
                </a:solidFill>
              </a:rPr>
              <a:t> </a:t>
            </a:r>
            <a:r>
              <a:rPr lang="uk-UA" altLang="ru-RU" sz="4000" b="1" i="1" dirty="0" smtClean="0">
                <a:solidFill>
                  <a:srgbClr val="002060"/>
                </a:solidFill>
              </a:rPr>
              <a:t>для так званих нетипізованих колекцій і тільки вказаного типу для типізованих.</a:t>
            </a:r>
          </a:p>
          <a:p>
            <a:pPr>
              <a:buNone/>
            </a:pPr>
            <a:r>
              <a:rPr lang="uk-UA" altLang="ru-RU" sz="4000" b="1" i="1" dirty="0">
                <a:solidFill>
                  <a:srgbClr val="CC0000"/>
                </a:solidFill>
              </a:rPr>
              <a:t>Це динамічна структура даних.</a:t>
            </a:r>
          </a:p>
          <a:p>
            <a:pPr eaLnBrk="1" hangingPunct="1">
              <a:buFontTx/>
              <a:buNone/>
            </a:pPr>
            <a:r>
              <a:rPr lang="uk-UA" altLang="ru-RU" sz="4000" b="1" i="1" dirty="0" smtClean="0">
                <a:solidFill>
                  <a:srgbClr val="002060"/>
                </a:solidFill>
              </a:rPr>
              <a:t>Нетипізовані колекції працюють із загальним типом даних </a:t>
            </a:r>
            <a:r>
              <a:rPr lang="en-US" altLang="ru-RU" sz="4800" b="1" i="1" dirty="0" smtClean="0">
                <a:solidFill>
                  <a:srgbClr val="FF0000"/>
                </a:solidFill>
              </a:rPr>
              <a:t>object.</a:t>
            </a:r>
          </a:p>
          <a:p>
            <a:pPr eaLnBrk="1" hangingPunct="1">
              <a:buFontTx/>
              <a:buNone/>
            </a:pPr>
            <a:r>
              <a:rPr lang="uk-UA" altLang="ru-RU" sz="4000" b="1" dirty="0" smtClean="0"/>
              <a:t>Для типізованих колекцій тип вказують в кутових дужках після імені колекції, наприклад,</a:t>
            </a:r>
            <a:r>
              <a:rPr lang="en-US" altLang="ru-RU" sz="4000" b="1" dirty="0" smtClean="0"/>
              <a:t> </a:t>
            </a:r>
            <a:r>
              <a:rPr lang="en-US" altLang="ru-RU" sz="4400" b="1" dirty="0" smtClean="0">
                <a:solidFill>
                  <a:srgbClr val="FF0000"/>
                </a:solidFill>
              </a:rPr>
              <a:t>List&lt;</a:t>
            </a:r>
            <a:r>
              <a:rPr lang="en-US" altLang="ru-RU" sz="4400" b="1" dirty="0" err="1" smtClean="0">
                <a:solidFill>
                  <a:srgbClr val="FF0000"/>
                </a:solidFill>
              </a:rPr>
              <a:t>int</a:t>
            </a:r>
            <a:r>
              <a:rPr lang="en-US" altLang="ru-RU" sz="4400" b="1" dirty="0" smtClean="0">
                <a:solidFill>
                  <a:srgbClr val="FF0000"/>
                </a:solidFill>
              </a:rPr>
              <a:t>&gt;</a:t>
            </a:r>
            <a:endParaRPr lang="uk-UA" altLang="ru-RU" sz="4000" b="1" dirty="0" smtClean="0">
              <a:solidFill>
                <a:srgbClr val="FF0000"/>
              </a:solidFill>
            </a:endParaRPr>
          </a:p>
          <a:p>
            <a:pPr eaLnBrk="1" hangingPunct="1">
              <a:buFontTx/>
              <a:buNone/>
            </a:pPr>
            <a:endParaRPr lang="uk-UA" altLang="ru-RU" sz="3600" b="1" i="1" dirty="0" smtClean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25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3D7A1B-62A2-4DF9-A5A6-BD70D0BFC6D3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8912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1"/>
            <a:ext cx="9144000" cy="65246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/>
              <a:t> </a:t>
            </a:r>
            <a:r>
              <a:rPr lang="ru-RU" altLang="ru-RU" b="1">
                <a:solidFill>
                  <a:srgbClr val="3333CC"/>
                </a:solidFill>
              </a:rPr>
              <a:t>static void Main(string[] args)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/>
              <a:t>      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/>
              <a:t>            </a:t>
            </a:r>
            <a:r>
              <a:rPr lang="ru-RU" altLang="ru-RU" b="1" smtClean="0">
                <a:solidFill>
                  <a:srgbClr val="CC0000"/>
                </a:solidFill>
              </a:rPr>
              <a:t>Program q = new Program();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/>
              <a:t>                       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/>
              <a:t>            string s;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/>
              <a:t>            int n,m;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/>
              <a:t>            Console.WriteLine("Enter n=");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/>
              <a:t>            s=Console.ReadLine();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/>
              <a:t>            n=Convert.ToInt32(s);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/>
              <a:t>             Console.WriteLine("Enter m=");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/>
              <a:t>            Console.ReadLine();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/>
              <a:t>            m=Convert.ToInt32(s);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/>
              <a:t>            string name1 ="alfa";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/>
              <a:t>            string name2 = "beta";</a:t>
            </a:r>
          </a:p>
          <a:p>
            <a:pPr eaLnBrk="1" hangingPunct="1">
              <a:lnSpc>
                <a:spcPct val="80000"/>
              </a:lnSpc>
            </a:pPr>
            <a:endParaRPr lang="ru-RU" altLang="ru-RU" b="1"/>
          </a:p>
        </p:txBody>
      </p:sp>
    </p:spTree>
    <p:extLst>
      <p:ext uri="{BB962C8B-B14F-4D97-AF65-F5344CB8AC3E}">
        <p14:creationId xmlns:p14="http://schemas.microsoft.com/office/powerpoint/2010/main" val="276462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8E8962-A299-4EC1-AA4F-89E8D3F33F61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9014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8686800" cy="6858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ru-RU" altLang="ru-RU" b="1" smtClean="0">
                <a:solidFill>
                  <a:srgbClr val="3333CC"/>
                </a:solidFill>
              </a:rPr>
              <a:t>double [</a:t>
            </a:r>
            <a:r>
              <a:rPr lang="en-US" altLang="ru-RU" b="1" smtClean="0">
                <a:solidFill>
                  <a:srgbClr val="3333CC"/>
                </a:solidFill>
              </a:rPr>
              <a:t> </a:t>
            </a:r>
            <a:r>
              <a:rPr lang="ru-RU" altLang="ru-RU" b="1" smtClean="0">
                <a:solidFill>
                  <a:srgbClr val="3333CC"/>
                </a:solidFill>
              </a:rPr>
              <a:t>] alfa=new double[n];</a:t>
            </a:r>
          </a:p>
          <a:p>
            <a:pPr eaLnBrk="1" hangingPunct="1">
              <a:buFontTx/>
              <a:buNone/>
            </a:pPr>
            <a:r>
              <a:rPr lang="ru-RU" altLang="ru-RU" b="1" smtClean="0">
                <a:solidFill>
                  <a:srgbClr val="3333CC"/>
                </a:solidFill>
              </a:rPr>
              <a:t>            double [</a:t>
            </a:r>
            <a:r>
              <a:rPr lang="en-US" altLang="ru-RU" b="1" smtClean="0">
                <a:solidFill>
                  <a:srgbClr val="3333CC"/>
                </a:solidFill>
              </a:rPr>
              <a:t> </a:t>
            </a:r>
            <a:r>
              <a:rPr lang="ru-RU" altLang="ru-RU" b="1" smtClean="0">
                <a:solidFill>
                  <a:srgbClr val="3333CC"/>
                </a:solidFill>
              </a:rPr>
              <a:t>] beta=new double[m];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  double A,B,C,D,W,Q,denominator, gamma;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            </a:t>
            </a:r>
            <a:r>
              <a:rPr lang="ru-RU" altLang="ru-RU" b="1" smtClean="0">
                <a:solidFill>
                  <a:srgbClr val="CC0000"/>
                </a:solidFill>
              </a:rPr>
              <a:t>q.input( alfa, ref name1);</a:t>
            </a:r>
          </a:p>
          <a:p>
            <a:pPr eaLnBrk="1" hangingPunct="1">
              <a:buFontTx/>
              <a:buNone/>
            </a:pPr>
            <a:r>
              <a:rPr lang="ru-RU" altLang="ru-RU" b="1" smtClean="0">
                <a:solidFill>
                  <a:srgbClr val="CC0000"/>
                </a:solidFill>
              </a:rPr>
              <a:t>            q.input(beta, ref name2);</a:t>
            </a:r>
            <a:endParaRPr lang="en-US" altLang="ru-RU" b="1" smtClean="0">
              <a:solidFill>
                <a:srgbClr val="CC000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ru-RU" b="1" smtClean="0">
                <a:solidFill>
                  <a:srgbClr val="CC0000"/>
                </a:solidFill>
              </a:rPr>
              <a:t>     </a:t>
            </a:r>
            <a:r>
              <a:rPr lang="ru-RU" altLang="ru-RU" b="1" smtClean="0"/>
              <a:t> </a:t>
            </a:r>
            <a:r>
              <a:rPr lang="ru-RU" altLang="ru-RU" b="1" smtClean="0">
                <a:solidFill>
                  <a:srgbClr val="3333CC"/>
                </a:solidFill>
              </a:rPr>
              <a:t>q.sum( alfa, </a:t>
            </a:r>
            <a:r>
              <a:rPr lang="ru-RU" altLang="ru-RU" b="1" i="1" smtClean="0"/>
              <a:t>Math.Cos, Math.Log,</a:t>
            </a:r>
            <a:r>
              <a:rPr lang="ru-RU" altLang="ru-RU" b="1" smtClean="0">
                <a:solidFill>
                  <a:srgbClr val="3333CC"/>
                </a:solidFill>
              </a:rPr>
              <a:t> </a:t>
            </a:r>
            <a:endParaRPr lang="en-US" altLang="ru-RU" b="1" smtClean="0">
              <a:solidFill>
                <a:srgbClr val="3333CC"/>
              </a:solidFill>
            </a:endParaRPr>
          </a:p>
          <a:p>
            <a:pPr eaLnBrk="1" hangingPunct="1">
              <a:buFontTx/>
              <a:buNone/>
            </a:pPr>
            <a:r>
              <a:rPr lang="en-US" altLang="ru-RU" b="1" smtClean="0">
                <a:solidFill>
                  <a:srgbClr val="3333CC"/>
                </a:solidFill>
              </a:rPr>
              <a:t>                                      </a:t>
            </a:r>
            <a:r>
              <a:rPr lang="ru-RU" altLang="ru-RU" b="1" smtClean="0">
                <a:solidFill>
                  <a:srgbClr val="3333CC"/>
                </a:solidFill>
              </a:rPr>
              <a:t> out A,out B,out W);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       </a:t>
            </a:r>
            <a:r>
              <a:rPr lang="ru-RU" altLang="ru-RU" b="1" smtClean="0">
                <a:solidFill>
                  <a:srgbClr val="3333CC"/>
                </a:solidFill>
              </a:rPr>
              <a:t>q.sum(beta, </a:t>
            </a:r>
            <a:r>
              <a:rPr lang="ru-RU" altLang="ru-RU" b="1" smtClean="0"/>
              <a:t>Math.Sin, Math.Abs</a:t>
            </a:r>
            <a:r>
              <a:rPr lang="ru-RU" altLang="ru-RU" b="1" smtClean="0">
                <a:solidFill>
                  <a:srgbClr val="3333CC"/>
                </a:solidFill>
              </a:rPr>
              <a:t>, </a:t>
            </a:r>
            <a:endParaRPr lang="en-US" altLang="ru-RU" b="1" smtClean="0">
              <a:solidFill>
                <a:srgbClr val="3333CC"/>
              </a:solidFill>
            </a:endParaRPr>
          </a:p>
          <a:p>
            <a:pPr eaLnBrk="1" hangingPunct="1">
              <a:buFontTx/>
              <a:buNone/>
            </a:pPr>
            <a:r>
              <a:rPr lang="ru-RU" altLang="ru-RU" b="1" smtClean="0">
                <a:solidFill>
                  <a:srgbClr val="3333CC"/>
                </a:solidFill>
              </a:rPr>
              <a:t>out D, out C, out Q);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            denominator = Math.Sin(D) + Math.Sin(C);</a:t>
            </a:r>
          </a:p>
          <a:p>
            <a:pPr eaLnBrk="1" hangingPunct="1">
              <a:buFontTx/>
              <a:buNone/>
            </a:pPr>
            <a:endParaRPr lang="ru-RU" altLang="ru-RU" b="1" smtClean="0"/>
          </a:p>
        </p:txBody>
      </p:sp>
    </p:spTree>
    <p:extLst>
      <p:ext uri="{BB962C8B-B14F-4D97-AF65-F5344CB8AC3E}">
        <p14:creationId xmlns:p14="http://schemas.microsoft.com/office/powerpoint/2010/main" val="27390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5C5C7E-E82B-4D2E-94E3-972B6F925B60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911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404814"/>
            <a:ext cx="9144000" cy="645318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ru-RU" altLang="ru-RU"/>
              <a:t> </a:t>
            </a:r>
            <a:r>
              <a:rPr lang="ru-RU" altLang="ru-RU" b="1"/>
              <a:t>if (denominator != 0)</a:t>
            </a:r>
          </a:p>
          <a:p>
            <a:pPr eaLnBrk="1" hangingPunct="1">
              <a:buFontTx/>
              <a:buNone/>
            </a:pPr>
            <a:r>
              <a:rPr lang="ru-RU" altLang="ru-RU" b="1"/>
              <a:t>            {</a:t>
            </a:r>
          </a:p>
          <a:p>
            <a:pPr eaLnBrk="1" hangingPunct="1">
              <a:buFontTx/>
              <a:buNone/>
            </a:pPr>
            <a:r>
              <a:rPr lang="ru-RU" altLang="ru-RU" b="1"/>
              <a:t>                gamma = (A + B) / denominator + W * Q;</a:t>
            </a:r>
          </a:p>
          <a:p>
            <a:pPr eaLnBrk="1" hangingPunct="1">
              <a:buFontTx/>
              <a:buNone/>
            </a:pPr>
            <a:r>
              <a:rPr lang="ru-RU" altLang="ru-RU" b="1"/>
              <a:t>                Console.WriteLine("gamma={0}", gamma);</a:t>
            </a:r>
          </a:p>
          <a:p>
            <a:pPr eaLnBrk="1" hangingPunct="1">
              <a:buFontTx/>
              <a:buNone/>
            </a:pPr>
            <a:r>
              <a:rPr lang="ru-RU" altLang="ru-RU" b="1"/>
              <a:t>            }</a:t>
            </a:r>
          </a:p>
          <a:p>
            <a:pPr eaLnBrk="1" hangingPunct="1">
              <a:buFontTx/>
              <a:buNone/>
            </a:pPr>
            <a:r>
              <a:rPr lang="ru-RU" altLang="ru-RU" b="1"/>
              <a:t>            else</a:t>
            </a:r>
          </a:p>
          <a:p>
            <a:pPr eaLnBrk="1" hangingPunct="1">
              <a:buFontTx/>
              <a:buNone/>
            </a:pPr>
            <a:r>
              <a:rPr lang="ru-RU" altLang="ru-RU" b="1"/>
              <a:t>                Console.WriteLine("Division by zero!");</a:t>
            </a:r>
          </a:p>
          <a:p>
            <a:pPr eaLnBrk="1" hangingPunct="1">
              <a:buFontTx/>
              <a:buNone/>
            </a:pPr>
            <a:r>
              <a:rPr lang="ru-RU" altLang="ru-RU" b="1"/>
              <a:t>             }</a:t>
            </a:r>
          </a:p>
          <a:p>
            <a:pPr eaLnBrk="1" hangingPunct="1">
              <a:buFontTx/>
              <a:buNone/>
            </a:pPr>
            <a:r>
              <a:rPr lang="ru-RU" altLang="ru-RU" b="1"/>
              <a:t>    }</a:t>
            </a:r>
          </a:p>
          <a:p>
            <a:pPr eaLnBrk="1" hangingPunct="1">
              <a:buFontTx/>
              <a:buNone/>
            </a:pPr>
            <a:r>
              <a:rPr lang="ru-RU" altLang="ru-RU" b="1"/>
              <a:t>}</a:t>
            </a:r>
          </a:p>
          <a:p>
            <a:pPr eaLnBrk="1" hangingPunct="1"/>
            <a:endParaRPr lang="ru-RU" altLang="ru-RU" b="1"/>
          </a:p>
          <a:p>
            <a:pPr eaLnBrk="1" hangingPunct="1"/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1156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1D0E27-0E67-43CC-875C-55D2FCF1D047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123</a:t>
            </a:fld>
            <a:endParaRPr lang="ru-RU" altLang="ru-RU" sz="1400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uk-UA" altLang="ru-RU" sz="3600" b="1" i="1">
                <a:solidFill>
                  <a:srgbClr val="3333CC"/>
                </a:solidFill>
              </a:rPr>
              <a:t>   Приклад програми на </a:t>
            </a:r>
            <a:r>
              <a:rPr lang="en-US" altLang="ru-RU" sz="3600" b="1" i="1">
                <a:solidFill>
                  <a:srgbClr val="3333CC"/>
                </a:solidFill>
              </a:rPr>
              <a:t>C# </a:t>
            </a:r>
            <a:r>
              <a:rPr lang="uk-UA" altLang="ru-RU" sz="3600" b="1" i="1">
                <a:solidFill>
                  <a:srgbClr val="3333CC"/>
                </a:solidFill>
              </a:rPr>
              <a:t>із застосуванням бази даних</a:t>
            </a:r>
            <a:endParaRPr lang="ru-RU" altLang="ru-RU" sz="3600" b="1" i="1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CAA826-4DDA-4785-A0F6-82D2AE8AFF72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124</a:t>
            </a:fld>
            <a:endParaRPr lang="ru-RU" altLang="ru-RU" sz="1400"/>
          </a:p>
        </p:txBody>
      </p:sp>
      <p:sp>
        <p:nvSpPr>
          <p:cNvPr id="409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altLang="ru-RU" sz="3200" b="1" i="1">
                <a:solidFill>
                  <a:srgbClr val="0000FF"/>
                </a:solidFill>
              </a:rPr>
              <a:t>Програма</a:t>
            </a:r>
            <a:r>
              <a:rPr lang="uk-UA" altLang="ru-RU" smtClean="0">
                <a:solidFill>
                  <a:srgbClr val="0000FF"/>
                </a:solidFill>
              </a:rPr>
              <a:t> </a:t>
            </a:r>
            <a:r>
              <a:rPr lang="uk-UA" altLang="ru-RU" sz="3200" b="1" i="1">
                <a:solidFill>
                  <a:srgbClr val="0000FF"/>
                </a:solidFill>
              </a:rPr>
              <a:t>для контактної інформації</a:t>
            </a:r>
            <a:endParaRPr lang="ru-RU" altLang="ru-RU" sz="3200" b="1" i="1">
              <a:solidFill>
                <a:srgbClr val="0000FF"/>
              </a:solidFill>
            </a:endParaRPr>
          </a:p>
        </p:txBody>
      </p:sp>
      <p:sp>
        <p:nvSpPr>
          <p:cNvPr id="409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600200"/>
            <a:ext cx="9144000" cy="52578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uk-UA" altLang="ru-RU" b="1" smtClean="0"/>
              <a:t>Постановка задачі</a:t>
            </a:r>
          </a:p>
          <a:p>
            <a:pPr eaLnBrk="1" hangingPunct="1">
              <a:buFontTx/>
              <a:buNone/>
            </a:pPr>
            <a:r>
              <a:rPr lang="uk-UA" altLang="ru-RU" b="1" smtClean="0"/>
              <a:t>Створити програму для збереження контактної інформації про особи, які зверталися до фірми. Повинні бути дані: 1) </a:t>
            </a:r>
            <a:r>
              <a:rPr lang="uk-UA" altLang="ru-RU" b="1" smtClean="0">
                <a:solidFill>
                  <a:srgbClr val="0000FF"/>
                </a:solidFill>
              </a:rPr>
              <a:t>ім</a:t>
            </a:r>
            <a:r>
              <a:rPr lang="en-US" altLang="ru-RU" b="1" smtClean="0">
                <a:solidFill>
                  <a:srgbClr val="0000FF"/>
                </a:solidFill>
              </a:rPr>
              <a:t>’</a:t>
            </a:r>
            <a:r>
              <a:rPr lang="uk-UA" altLang="ru-RU" b="1" smtClean="0">
                <a:solidFill>
                  <a:srgbClr val="0000FF"/>
                </a:solidFill>
              </a:rPr>
              <a:t>я</a:t>
            </a:r>
            <a:r>
              <a:rPr lang="uk-UA" altLang="ru-RU" b="1" smtClean="0"/>
              <a:t>; 2) </a:t>
            </a:r>
            <a:r>
              <a:rPr lang="uk-UA" altLang="ru-RU" b="1" smtClean="0">
                <a:solidFill>
                  <a:srgbClr val="FF3300"/>
                </a:solidFill>
              </a:rPr>
              <a:t>компанія, в якій працює</a:t>
            </a:r>
            <a:r>
              <a:rPr lang="uk-UA" altLang="ru-RU" b="1" smtClean="0"/>
              <a:t>;</a:t>
            </a:r>
          </a:p>
          <a:p>
            <a:pPr eaLnBrk="1" hangingPunct="1">
              <a:buFontTx/>
              <a:buNone/>
            </a:pPr>
            <a:r>
              <a:rPr lang="uk-UA" altLang="ru-RU" b="1" smtClean="0"/>
              <a:t> 3) телефон; </a:t>
            </a:r>
            <a:r>
              <a:rPr lang="uk-UA" altLang="ru-RU" b="1" smtClean="0">
                <a:solidFill>
                  <a:srgbClr val="FF3300"/>
                </a:solidFill>
              </a:rPr>
              <a:t>4) </a:t>
            </a:r>
            <a:r>
              <a:rPr lang="en-US" altLang="ru-RU" b="1" smtClean="0">
                <a:solidFill>
                  <a:srgbClr val="FF3300"/>
                </a:solidFill>
              </a:rPr>
              <a:t>E-mail</a:t>
            </a:r>
            <a:r>
              <a:rPr lang="uk-UA" altLang="ru-RU" b="1" smtClean="0"/>
              <a:t>; 5) чи є уже клієнтом фірми; 6) </a:t>
            </a:r>
            <a:r>
              <a:rPr lang="uk-UA" altLang="ru-RU" b="1" smtClean="0">
                <a:solidFill>
                  <a:srgbClr val="FF3300"/>
                </a:solidFill>
              </a:rPr>
              <a:t>коли останній раз подзвонив.</a:t>
            </a:r>
          </a:p>
          <a:p>
            <a:pPr eaLnBrk="1" hangingPunct="1">
              <a:buFontTx/>
              <a:buNone/>
            </a:pPr>
            <a:r>
              <a:rPr lang="uk-UA" altLang="ru-RU" b="1" smtClean="0"/>
              <a:t>Крім власне програми повинен бути </a:t>
            </a:r>
            <a:r>
              <a:rPr lang="uk-UA" altLang="ru-RU" b="1" smtClean="0">
                <a:solidFill>
                  <a:srgbClr val="FF3300"/>
                </a:solidFill>
              </a:rPr>
              <a:t>інсталятор</a:t>
            </a:r>
            <a:r>
              <a:rPr lang="uk-UA" altLang="ru-RU" b="1" smtClean="0"/>
              <a:t> для розміщення програми на любому комп</a:t>
            </a:r>
            <a:r>
              <a:rPr lang="en-US" altLang="ru-RU" b="1" smtClean="0"/>
              <a:t>’</a:t>
            </a:r>
            <a:r>
              <a:rPr lang="uk-UA" altLang="ru-RU" b="1" smtClean="0"/>
              <a:t>ютері.</a:t>
            </a:r>
            <a:endParaRPr lang="ru-RU" altLang="ru-RU" b="1" smtClean="0"/>
          </a:p>
        </p:txBody>
      </p:sp>
    </p:spTree>
    <p:extLst>
      <p:ext uri="{BB962C8B-B14F-4D97-AF65-F5344CB8AC3E}">
        <p14:creationId xmlns:p14="http://schemas.microsoft.com/office/powerpoint/2010/main" val="174068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5B7DEF2-96FF-45C4-99E3-E1CD2B4BBE41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125</a:t>
            </a:fld>
            <a:endParaRPr lang="ru-RU" altLang="ru-RU" sz="1400"/>
          </a:p>
        </p:txBody>
      </p:sp>
      <p:sp>
        <p:nvSpPr>
          <p:cNvPr id="41062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9144000" cy="6858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uk-UA" altLang="ru-RU" b="1" smtClean="0"/>
              <a:t> Конкретно потрібні: </a:t>
            </a:r>
            <a:r>
              <a:rPr lang="uk-UA" altLang="ru-RU" b="1" i="1" smtClean="0">
                <a:solidFill>
                  <a:srgbClr val="0000FF"/>
                </a:solidFill>
              </a:rPr>
              <a:t>графічний інтерфейс користувача, об'єкти  для взаємодії із базою даних, сама база даних і інсталятор. </a:t>
            </a:r>
          </a:p>
          <a:p>
            <a:pPr eaLnBrk="1" hangingPunct="1">
              <a:buFontTx/>
              <a:buNone/>
            </a:pPr>
            <a:r>
              <a:rPr lang="uk-UA" altLang="ru-RU" b="1" smtClean="0"/>
              <a:t>База даних буде створена за допомогою </a:t>
            </a:r>
            <a:r>
              <a:rPr lang="en-US" altLang="ru-RU" b="1" smtClean="0">
                <a:solidFill>
                  <a:srgbClr val="0000FF"/>
                </a:solidFill>
              </a:rPr>
              <a:t>Visual Studio.</a:t>
            </a:r>
            <a:endParaRPr lang="uk-UA" altLang="ru-RU" b="1" smtClean="0">
              <a:solidFill>
                <a:srgbClr val="0000FF"/>
              </a:solidFill>
            </a:endParaRPr>
          </a:p>
          <a:p>
            <a:pPr eaLnBrk="1" hangingPunct="1">
              <a:buFontTx/>
              <a:buNone/>
            </a:pPr>
            <a:r>
              <a:rPr lang="uk-UA" altLang="ru-RU" b="1" smtClean="0"/>
              <a:t>Усі дані будуть  в таблиці </a:t>
            </a:r>
            <a:r>
              <a:rPr lang="en-US" altLang="ru-RU" b="1" smtClean="0">
                <a:solidFill>
                  <a:srgbClr val="0000FF"/>
                </a:solidFill>
              </a:rPr>
              <a:t>SQL Server Compact</a:t>
            </a:r>
            <a:r>
              <a:rPr lang="uk-UA" altLang="ru-RU" b="1" smtClean="0"/>
              <a:t>, а готова програма розміщена всередині інсталятору </a:t>
            </a:r>
            <a:r>
              <a:rPr lang="en-US" altLang="ru-RU" b="1" smtClean="0">
                <a:solidFill>
                  <a:srgbClr val="0000FF"/>
                </a:solidFill>
              </a:rPr>
              <a:t>Windows</a:t>
            </a:r>
            <a:r>
              <a:rPr lang="en-US" altLang="ru-RU" b="1" smtClean="0"/>
              <a:t>.</a:t>
            </a:r>
            <a:endParaRPr lang="ru-RU" altLang="ru-RU" b="1" smtClean="0"/>
          </a:p>
        </p:txBody>
      </p:sp>
    </p:spTree>
    <p:extLst>
      <p:ext uri="{BB962C8B-B14F-4D97-AF65-F5344CB8AC3E}">
        <p14:creationId xmlns:p14="http://schemas.microsoft.com/office/powerpoint/2010/main" val="343904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0350B6-7D4D-4039-B71B-0249CE883EE7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126</a:t>
            </a:fld>
            <a:endParaRPr lang="ru-RU" altLang="ru-RU" sz="1400"/>
          </a:p>
        </p:txBody>
      </p:sp>
      <p:sp>
        <p:nvSpPr>
          <p:cNvPr id="4116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9144000" cy="6858000"/>
          </a:xfrm>
        </p:spPr>
        <p:txBody>
          <a:bodyPr/>
          <a:lstStyle/>
          <a:p>
            <a:pPr marL="609600" indent="-609600">
              <a:buFontTx/>
              <a:buAutoNum type="arabicParenR"/>
            </a:pPr>
            <a:r>
              <a:rPr lang="uk-UA" altLang="ru-RU" b="1" smtClean="0"/>
              <a:t>Запустити </a:t>
            </a:r>
            <a:r>
              <a:rPr lang="en-US" altLang="ru-RU" b="1" i="1" smtClean="0">
                <a:solidFill>
                  <a:srgbClr val="0000FF"/>
                </a:solidFill>
              </a:rPr>
              <a:t>Microsoft Visual Studio 2010</a:t>
            </a:r>
          </a:p>
          <a:p>
            <a:pPr marL="609600" indent="-609600">
              <a:buFontTx/>
              <a:buAutoNum type="arabicParenR"/>
            </a:pPr>
            <a:r>
              <a:rPr lang="ru-RU" altLang="ru-RU" b="1" smtClean="0"/>
              <a:t>«Установленные шаблоны»</a:t>
            </a:r>
          </a:p>
          <a:p>
            <a:pPr marL="609600" indent="-609600">
              <a:buNone/>
            </a:pPr>
            <a:r>
              <a:rPr lang="en-US" altLang="ru-RU" b="1" i="1" smtClean="0">
                <a:solidFill>
                  <a:srgbClr val="0000FF"/>
                </a:solidFill>
              </a:rPr>
              <a:t>Visual C# / Windows</a:t>
            </a:r>
          </a:p>
          <a:p>
            <a:pPr marL="609600" indent="-609600">
              <a:buNone/>
            </a:pPr>
            <a:r>
              <a:rPr lang="ru-RU" altLang="ru-RU" b="1" smtClean="0">
                <a:solidFill>
                  <a:srgbClr val="0000FF"/>
                </a:solidFill>
              </a:rPr>
              <a:t>Приложение </a:t>
            </a:r>
            <a:r>
              <a:rPr lang="en-US" altLang="ru-RU" b="1" smtClean="0">
                <a:solidFill>
                  <a:srgbClr val="0000FF"/>
                </a:solidFill>
              </a:rPr>
              <a:t>Windows Forms Visual C#</a:t>
            </a:r>
            <a:endParaRPr lang="ru-RU" altLang="ru-RU" b="1" smtClean="0">
              <a:solidFill>
                <a:srgbClr val="0000FF"/>
              </a:solidFill>
            </a:endParaRPr>
          </a:p>
          <a:p>
            <a:pPr marL="609600" indent="-609600">
              <a:buNone/>
            </a:pPr>
            <a:r>
              <a:rPr lang="ru-RU" altLang="ru-RU" b="1" smtClean="0"/>
              <a:t>Имя:  </a:t>
            </a:r>
            <a:r>
              <a:rPr lang="en-US" altLang="ru-RU" b="1" i="1" smtClean="0">
                <a:solidFill>
                  <a:srgbClr val="0000FF"/>
                </a:solidFill>
              </a:rPr>
              <a:t>BaseData</a:t>
            </a:r>
            <a:endParaRPr lang="ru-RU" altLang="ru-RU" b="1" i="1" smtClean="0">
              <a:solidFill>
                <a:srgbClr val="0000FF"/>
              </a:solidFill>
            </a:endParaRPr>
          </a:p>
          <a:p>
            <a:pPr marL="609600" indent="-609600">
              <a:buNone/>
            </a:pPr>
            <a:r>
              <a:rPr lang="ru-RU" altLang="ru-RU" b="1" smtClean="0"/>
              <a:t>Расположение: </a:t>
            </a:r>
            <a:r>
              <a:rPr lang="en-US" altLang="ru-RU" b="1" smtClean="0">
                <a:solidFill>
                  <a:srgbClr val="0000FF"/>
                </a:solidFill>
              </a:rPr>
              <a:t>d:\C#\PROJECTS\FOR2010</a:t>
            </a:r>
          </a:p>
          <a:p>
            <a:pPr marL="609600" indent="-609600">
              <a:buNone/>
            </a:pPr>
            <a:r>
              <a:rPr lang="ru-RU" altLang="ru-RU" b="1" smtClean="0"/>
              <a:t>Имя решения: </a:t>
            </a:r>
            <a:r>
              <a:rPr lang="en-US" altLang="ru-RU" b="1" smtClean="0">
                <a:solidFill>
                  <a:srgbClr val="0000FF"/>
                </a:solidFill>
              </a:rPr>
              <a:t>BaseData</a:t>
            </a:r>
          </a:p>
          <a:p>
            <a:pPr marL="609600" indent="-609600">
              <a:buNone/>
            </a:pPr>
            <a:endParaRPr lang="ru-RU" altLang="ru-RU" b="1" smtClean="0"/>
          </a:p>
        </p:txBody>
      </p:sp>
    </p:spTree>
    <p:extLst>
      <p:ext uri="{BB962C8B-B14F-4D97-AF65-F5344CB8AC3E}">
        <p14:creationId xmlns:p14="http://schemas.microsoft.com/office/powerpoint/2010/main" val="80201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F57AC0A-F51B-404E-A2CD-3234D99DBC53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127</a:t>
            </a:fld>
            <a:endParaRPr lang="ru-RU" altLang="ru-RU" sz="1400"/>
          </a:p>
        </p:txBody>
      </p:sp>
      <p:pic>
        <p:nvPicPr>
          <p:cNvPr id="4126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9225"/>
            <a:ext cx="9144000" cy="655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542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4B46501-F592-43C9-8B83-520F1B078B5E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128</a:t>
            </a:fld>
            <a:endParaRPr lang="ru-RU" altLang="ru-RU" sz="1400"/>
          </a:p>
        </p:txBody>
      </p:sp>
      <p:pic>
        <p:nvPicPr>
          <p:cNvPr id="4136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028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D24DBA-B577-47DD-9FBB-765FD6DE9FC8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129</a:t>
            </a:fld>
            <a:endParaRPr lang="ru-RU" altLang="ru-RU" sz="1400"/>
          </a:p>
        </p:txBody>
      </p:sp>
      <p:pic>
        <p:nvPicPr>
          <p:cNvPr id="4147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44550"/>
            <a:ext cx="8382000" cy="601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827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69CEE67-803A-4ABB-BDB3-22EFA5137025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ru-RU" altLang="ru-RU" sz="1400"/>
          </a:p>
        </p:txBody>
      </p:sp>
      <p:sp>
        <p:nvSpPr>
          <p:cNvPr id="39321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7682" y="125260"/>
            <a:ext cx="12012460" cy="6596215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uk-UA" altLang="ru-RU" sz="3200" b="1" i="1" dirty="0" smtClean="0"/>
              <a:t>Масиви також динамічні, але після виділення масиву пам'яті немає можливості змінити його розмір.</a:t>
            </a:r>
          </a:p>
          <a:p>
            <a:pPr eaLnBrk="1" hangingPunct="1">
              <a:buFontTx/>
              <a:buNone/>
            </a:pPr>
            <a:r>
              <a:rPr lang="uk-UA" altLang="ru-RU" sz="3200" b="1" i="1" dirty="0" smtClean="0"/>
              <a:t>Пам’ять під колекцію не фіксується. Дані можна добавляти або вилучати в міру необхідності. Крім того, для багатьох видів колекцій можливе включення даних різного типу.</a:t>
            </a:r>
            <a:r>
              <a:rPr lang="en-US" altLang="ru-RU" sz="3200" b="1" i="1" dirty="0" smtClean="0"/>
              <a:t> </a:t>
            </a:r>
            <a:r>
              <a:rPr lang="uk-UA" altLang="ru-RU" sz="3200" b="1" i="1" dirty="0" smtClean="0"/>
              <a:t>Це перевага колекції порівняно із масивом. Але робота із масивами завжди ведеться швидше, ніж із колекціями.</a:t>
            </a:r>
            <a:r>
              <a:rPr lang="en-GB" altLang="ru-RU" sz="3200" b="1" i="1" dirty="0" smtClean="0"/>
              <a:t> </a:t>
            </a:r>
            <a:endParaRPr lang="uk-UA" altLang="ru-RU" sz="3200" b="1" i="1" dirty="0" smtClean="0"/>
          </a:p>
          <a:p>
            <a:pPr>
              <a:buNone/>
            </a:pPr>
            <a:r>
              <a:rPr lang="uk-UA" altLang="ru-RU" sz="3200" b="1" i="1" dirty="0" smtClean="0"/>
              <a:t>Для роботи із колекціями використовується області імен </a:t>
            </a:r>
            <a:r>
              <a:rPr lang="en-GB" altLang="ru-RU" sz="4000" b="1" i="1" dirty="0" smtClean="0">
                <a:solidFill>
                  <a:srgbClr val="3333CC"/>
                </a:solidFill>
              </a:rPr>
              <a:t>System.Collections</a:t>
            </a:r>
            <a:r>
              <a:rPr lang="en-GB" altLang="ru-RU" sz="3200" b="1" i="1" dirty="0" smtClean="0"/>
              <a:t> </a:t>
            </a:r>
            <a:r>
              <a:rPr lang="uk-UA" altLang="ru-RU" sz="3200" dirty="0" smtClean="0"/>
              <a:t>та</a:t>
            </a:r>
            <a:r>
              <a:rPr lang="en-GB" altLang="ru-RU" sz="3200" b="1" i="1" dirty="0" smtClean="0">
                <a:solidFill>
                  <a:srgbClr val="3333CC"/>
                </a:solidFill>
              </a:rPr>
              <a:t> </a:t>
            </a:r>
            <a:r>
              <a:rPr lang="en-GB" altLang="ru-RU" sz="4000" b="1" i="1" dirty="0" err="1">
                <a:solidFill>
                  <a:srgbClr val="3333CC"/>
                </a:solidFill>
              </a:rPr>
              <a:t>System.Collections.Generic</a:t>
            </a:r>
            <a:endParaRPr lang="ru-RU" altLang="ru-RU" sz="4000" b="1" i="1" dirty="0">
              <a:solidFill>
                <a:srgbClr val="3333CC"/>
              </a:solidFill>
            </a:endParaRPr>
          </a:p>
          <a:p>
            <a:pPr eaLnBrk="1" hangingPunct="1">
              <a:buFontTx/>
              <a:buNone/>
            </a:pPr>
            <a:endParaRPr lang="ru-RU" altLang="ru-RU" sz="32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388535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9EB251-B566-4A88-B4D0-CDD3F07A3A23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130</a:t>
            </a:fld>
            <a:endParaRPr lang="ru-RU" altLang="ru-RU" sz="1400"/>
          </a:p>
        </p:txBody>
      </p:sp>
      <p:sp>
        <p:nvSpPr>
          <p:cNvPr id="41574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19288" y="476251"/>
            <a:ext cx="8291512" cy="564991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ru-RU" altLang="ru-RU" b="1" smtClean="0"/>
              <a:t>В момент збереження проекту</a:t>
            </a:r>
            <a:r>
              <a:rPr lang="uk-UA" altLang="ru-RU" b="1" smtClean="0"/>
              <a:t> </a:t>
            </a:r>
            <a:r>
              <a:rPr lang="uk-UA" altLang="ru-RU" b="1" smtClean="0">
                <a:solidFill>
                  <a:srgbClr val="0000FF"/>
                </a:solidFill>
              </a:rPr>
              <a:t>ІСР </a:t>
            </a:r>
            <a:r>
              <a:rPr lang="uk-UA" altLang="ru-RU" b="1" smtClean="0"/>
              <a:t>(Інтегральне Середовище Розробки)</a:t>
            </a:r>
          </a:p>
          <a:p>
            <a:pPr eaLnBrk="1" hangingPunct="1">
              <a:buFontTx/>
              <a:buNone/>
            </a:pPr>
            <a:r>
              <a:rPr lang="uk-UA" altLang="ru-RU" b="1" smtClean="0"/>
              <a:t>автоматично створює файли:</a:t>
            </a:r>
          </a:p>
          <a:p>
            <a:pPr eaLnBrk="1" hangingPunct="1">
              <a:buFontTx/>
              <a:buNone/>
            </a:pPr>
            <a:r>
              <a:rPr lang="en-US" altLang="ru-RU" b="1" smtClean="0">
                <a:solidFill>
                  <a:srgbClr val="0000FF"/>
                </a:solidFill>
              </a:rPr>
              <a:t>Form1.cs</a:t>
            </a:r>
            <a:r>
              <a:rPr lang="en-US" altLang="ru-RU" b="1" smtClean="0"/>
              <a:t> – </a:t>
            </a:r>
            <a:r>
              <a:rPr lang="uk-UA" altLang="ru-RU" b="1" smtClean="0"/>
              <a:t>код, який визначає поведінку форми;</a:t>
            </a:r>
          </a:p>
          <a:p>
            <a:pPr eaLnBrk="1" hangingPunct="1">
              <a:buFontTx/>
              <a:buNone/>
            </a:pPr>
            <a:r>
              <a:rPr lang="en-US" altLang="ru-RU" b="1" smtClean="0">
                <a:solidFill>
                  <a:srgbClr val="0000FF"/>
                </a:solidFill>
              </a:rPr>
              <a:t>Form1.Designer.cs</a:t>
            </a:r>
            <a:r>
              <a:rPr lang="en-US" altLang="ru-RU" b="1" smtClean="0"/>
              <a:t> – </a:t>
            </a:r>
            <a:r>
              <a:rPr lang="uk-UA" altLang="ru-RU" b="1" smtClean="0"/>
              <a:t>визначає форму та її об'єкти;</a:t>
            </a:r>
          </a:p>
          <a:p>
            <a:pPr eaLnBrk="1" hangingPunct="1">
              <a:buFontTx/>
              <a:buNone/>
            </a:pPr>
            <a:r>
              <a:rPr lang="en-US" altLang="ru-RU" b="1" smtClean="0">
                <a:solidFill>
                  <a:srgbClr val="0000FF"/>
                </a:solidFill>
              </a:rPr>
              <a:t>Program.cs</a:t>
            </a:r>
            <a:r>
              <a:rPr lang="en-US" altLang="ru-RU" b="1" smtClean="0"/>
              <a:t> – </a:t>
            </a:r>
            <a:r>
              <a:rPr lang="uk-UA" altLang="ru-RU" b="1" smtClean="0"/>
              <a:t>код для запуску програми та показу форми.</a:t>
            </a:r>
            <a:endParaRPr lang="ru-RU" altLang="ru-RU" b="1" smtClean="0"/>
          </a:p>
        </p:txBody>
      </p:sp>
    </p:spTree>
    <p:extLst>
      <p:ext uri="{BB962C8B-B14F-4D97-AF65-F5344CB8AC3E}">
        <p14:creationId xmlns:p14="http://schemas.microsoft.com/office/powerpoint/2010/main" val="51558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E3EA6F-64B0-45C3-9B7E-A6400424597B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131</a:t>
            </a:fld>
            <a:endParaRPr lang="ru-RU" altLang="ru-RU" sz="1400"/>
          </a:p>
        </p:txBody>
      </p:sp>
      <p:sp>
        <p:nvSpPr>
          <p:cNvPr id="4167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9144000" cy="6858000"/>
          </a:xfrm>
        </p:spPr>
        <p:txBody>
          <a:bodyPr/>
          <a:lstStyle/>
          <a:p>
            <a:pPr marL="609600" indent="-609600" algn="ctr">
              <a:buNone/>
            </a:pPr>
            <a:endParaRPr lang="uk-UA" altLang="ru-RU" b="1" i="1" smtClean="0">
              <a:solidFill>
                <a:srgbClr val="0000FF"/>
              </a:solidFill>
            </a:endParaRPr>
          </a:p>
          <a:p>
            <a:pPr marL="609600" indent="-609600" algn="ctr">
              <a:buNone/>
            </a:pPr>
            <a:r>
              <a:rPr lang="uk-UA" altLang="ru-RU" b="1" i="1" smtClean="0">
                <a:solidFill>
                  <a:srgbClr val="0000FF"/>
                </a:solidFill>
              </a:rPr>
              <a:t>Створюємо інтерфейс користувача</a:t>
            </a:r>
          </a:p>
          <a:p>
            <a:pPr marL="609600" indent="-609600">
              <a:buNone/>
            </a:pPr>
            <a:endParaRPr lang="uk-UA" altLang="ru-RU" b="1" smtClean="0"/>
          </a:p>
          <a:p>
            <a:pPr marL="609600" indent="-609600">
              <a:buNone/>
            </a:pPr>
            <a:r>
              <a:rPr lang="uk-UA" altLang="ru-RU" b="1" smtClean="0"/>
              <a:t>1) Добавити логотип до форми. Для цього викликати із верхнього меню:</a:t>
            </a:r>
          </a:p>
          <a:p>
            <a:pPr marL="609600" indent="-609600">
              <a:buNone/>
            </a:pPr>
            <a:r>
              <a:rPr lang="ru-RU" altLang="ru-RU" b="1" smtClean="0">
                <a:solidFill>
                  <a:srgbClr val="0000FF"/>
                </a:solidFill>
              </a:rPr>
              <a:t>Вид </a:t>
            </a:r>
            <a:r>
              <a:rPr lang="en-US" altLang="ru-RU" b="1" smtClean="0">
                <a:solidFill>
                  <a:srgbClr val="0000FF"/>
                </a:solidFill>
              </a:rPr>
              <a:t>/ </a:t>
            </a:r>
            <a:r>
              <a:rPr lang="ru-RU" altLang="ru-RU" b="1" smtClean="0">
                <a:solidFill>
                  <a:srgbClr val="0000FF"/>
                </a:solidFill>
              </a:rPr>
              <a:t>Панель элементов</a:t>
            </a:r>
            <a:r>
              <a:rPr lang="uk-UA" altLang="ru-RU" b="1" smtClean="0">
                <a:solidFill>
                  <a:srgbClr val="0000FF"/>
                </a:solidFill>
              </a:rPr>
              <a:t>.</a:t>
            </a:r>
          </a:p>
          <a:p>
            <a:pPr marL="609600" indent="-609600">
              <a:buNone/>
            </a:pPr>
            <a:r>
              <a:rPr lang="uk-UA" altLang="ru-RU" b="1" smtClean="0"/>
              <a:t>В панелі елементів виділити елемент </a:t>
            </a:r>
            <a:r>
              <a:rPr lang="en-US" altLang="ru-RU" b="1" smtClean="0">
                <a:solidFill>
                  <a:srgbClr val="0000FF"/>
                </a:solidFill>
              </a:rPr>
              <a:t>PictureBox</a:t>
            </a:r>
            <a:r>
              <a:rPr lang="uk-UA" altLang="ru-RU" b="1" smtClean="0"/>
              <a:t> і або скопіювати або просто перетягнути його на форму.</a:t>
            </a:r>
          </a:p>
          <a:p>
            <a:pPr marL="609600" indent="-609600">
              <a:buNone/>
            </a:pPr>
            <a:endParaRPr lang="ru-RU" altLang="ru-RU" b="1" smtClean="0"/>
          </a:p>
        </p:txBody>
      </p:sp>
    </p:spTree>
    <p:extLst>
      <p:ext uri="{BB962C8B-B14F-4D97-AF65-F5344CB8AC3E}">
        <p14:creationId xmlns:p14="http://schemas.microsoft.com/office/powerpoint/2010/main" val="359198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1C104B-9FE1-47FD-BD3D-BE43BE850D54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132</a:t>
            </a:fld>
            <a:endParaRPr lang="ru-RU" altLang="ru-RU" sz="1400"/>
          </a:p>
        </p:txBody>
      </p:sp>
      <p:pic>
        <p:nvPicPr>
          <p:cNvPr id="4177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052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D786DAE-4B79-4337-8EA5-0984F7453D7A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133</a:t>
            </a:fld>
            <a:endParaRPr lang="ru-RU" altLang="ru-RU" sz="1400"/>
          </a:p>
        </p:txBody>
      </p:sp>
      <p:pic>
        <p:nvPicPr>
          <p:cNvPr id="4188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9225"/>
            <a:ext cx="9144000" cy="655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110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F42E1B4-D675-4DE9-A2F0-159B727AB98D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134</a:t>
            </a:fld>
            <a:endParaRPr lang="ru-RU" altLang="ru-RU" sz="1400"/>
          </a:p>
        </p:txBody>
      </p:sp>
      <p:pic>
        <p:nvPicPr>
          <p:cNvPr id="4198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9225"/>
            <a:ext cx="9144000" cy="655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493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8F2B22-C7AF-41E5-B962-099B014E1E2F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135</a:t>
            </a:fld>
            <a:endParaRPr lang="ru-RU" altLang="ru-RU" sz="1400"/>
          </a:p>
        </p:txBody>
      </p:sp>
      <p:sp>
        <p:nvSpPr>
          <p:cNvPr id="42086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9144000" cy="6858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uk-UA" altLang="ru-RU" b="1" smtClean="0"/>
              <a:t>В логотип буде занесено який-небудь малюнок. Щоб розміри логотипа автоматично мінялися у відповідності до розмірів малюнка, треба: виділити логотип, викликати контекстне меню.</a:t>
            </a:r>
          </a:p>
          <a:p>
            <a:pPr eaLnBrk="1" hangingPunct="1">
              <a:buFontTx/>
              <a:buNone/>
            </a:pPr>
            <a:r>
              <a:rPr lang="uk-UA" altLang="ru-RU" b="1" smtClean="0"/>
              <a:t>Далі </a:t>
            </a:r>
            <a:r>
              <a:rPr lang="en-US" altLang="ru-RU" b="1" smtClean="0"/>
              <a:t>-</a:t>
            </a:r>
            <a:r>
              <a:rPr lang="uk-UA" altLang="ru-RU" b="1" smtClean="0"/>
              <a:t>“Свойства</a:t>
            </a:r>
            <a:r>
              <a:rPr lang="en-US" altLang="ru-RU" b="1" smtClean="0"/>
              <a:t>/SizeMode/ zoom</a:t>
            </a:r>
            <a:r>
              <a:rPr lang="uk-UA" altLang="ru-RU" b="1" smtClean="0"/>
              <a:t>”</a:t>
            </a:r>
            <a:r>
              <a:rPr lang="en-US" altLang="ru-RU" b="1" smtClean="0"/>
              <a:t>.</a:t>
            </a:r>
            <a:endParaRPr lang="ru-RU" altLang="ru-RU" b="1" smtClean="0"/>
          </a:p>
        </p:txBody>
      </p:sp>
    </p:spTree>
    <p:extLst>
      <p:ext uri="{BB962C8B-B14F-4D97-AF65-F5344CB8AC3E}">
        <p14:creationId xmlns:p14="http://schemas.microsoft.com/office/powerpoint/2010/main" val="150670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1778C2-9699-4430-93B9-66C80CCD05FA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136</a:t>
            </a:fld>
            <a:endParaRPr lang="ru-RU" altLang="ru-RU" sz="1400"/>
          </a:p>
        </p:txBody>
      </p:sp>
      <p:pic>
        <p:nvPicPr>
          <p:cNvPr id="4218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9225"/>
            <a:ext cx="9144000" cy="655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147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CC46549-FD54-45AC-8B6E-B2BCF3B9BB27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137</a:t>
            </a:fld>
            <a:endParaRPr lang="ru-RU" altLang="ru-RU" sz="1400"/>
          </a:p>
        </p:txBody>
      </p:sp>
      <p:sp>
        <p:nvSpPr>
          <p:cNvPr id="42291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9144000" cy="6858000"/>
          </a:xfrm>
        </p:spPr>
        <p:txBody>
          <a:bodyPr/>
          <a:lstStyle/>
          <a:p>
            <a:pPr marL="609600" indent="-609600" algn="ctr">
              <a:buNone/>
            </a:pPr>
            <a:r>
              <a:rPr lang="uk-UA" altLang="ru-RU" b="1" i="1" smtClean="0">
                <a:solidFill>
                  <a:srgbClr val="0000FF"/>
                </a:solidFill>
              </a:rPr>
              <a:t>Заносимо малюнок у логотип</a:t>
            </a:r>
          </a:p>
          <a:p>
            <a:pPr marL="609600" indent="-609600">
              <a:buFontTx/>
              <a:buAutoNum type="arabicParenR"/>
            </a:pPr>
            <a:r>
              <a:rPr lang="uk-UA" altLang="ru-RU" b="1" smtClean="0"/>
              <a:t>Клацнути по маленькій чорній стрілочці зверху справа  на зображенні логотипу.</a:t>
            </a:r>
            <a:r>
              <a:rPr lang="uk-UA" altLang="ru-RU" b="1" i="1" smtClean="0">
                <a:solidFill>
                  <a:srgbClr val="0000FF"/>
                </a:solidFill>
              </a:rPr>
              <a:t> </a:t>
            </a:r>
          </a:p>
          <a:p>
            <a:pPr marL="609600" indent="-609600">
              <a:buFontTx/>
              <a:buAutoNum type="arabicParenR"/>
            </a:pPr>
            <a:r>
              <a:rPr lang="uk-UA" altLang="ru-RU" b="1" smtClean="0"/>
              <a:t>У вікні, що з'явиться, вибрати </a:t>
            </a:r>
            <a:r>
              <a:rPr lang="uk-UA" altLang="ru-RU" b="1" i="1" smtClean="0">
                <a:solidFill>
                  <a:srgbClr val="0000FF"/>
                </a:solidFill>
              </a:rPr>
              <a:t>“</a:t>
            </a:r>
            <a:r>
              <a:rPr lang="ru-RU" altLang="ru-RU" b="1" i="1" smtClean="0">
                <a:solidFill>
                  <a:srgbClr val="0000FF"/>
                </a:solidFill>
              </a:rPr>
              <a:t>Выбрать изображение</a:t>
            </a:r>
            <a:r>
              <a:rPr lang="uk-UA" altLang="ru-RU" b="1" i="1" smtClean="0">
                <a:solidFill>
                  <a:srgbClr val="0000FF"/>
                </a:solidFill>
              </a:rPr>
              <a:t>”.</a:t>
            </a:r>
          </a:p>
          <a:p>
            <a:pPr marL="609600" indent="-609600">
              <a:buFontTx/>
              <a:buAutoNum type="arabicParenR"/>
            </a:pPr>
            <a:r>
              <a:rPr lang="uk-UA" altLang="ru-RU" b="1" smtClean="0"/>
              <a:t>У вікні </a:t>
            </a:r>
            <a:r>
              <a:rPr lang="uk-UA" altLang="ru-RU" b="1" i="1" smtClean="0">
                <a:solidFill>
                  <a:srgbClr val="0000FF"/>
                </a:solidFill>
              </a:rPr>
              <a:t>“</a:t>
            </a:r>
            <a:r>
              <a:rPr lang="ru-RU" altLang="ru-RU" b="1" i="1" smtClean="0">
                <a:solidFill>
                  <a:srgbClr val="0000FF"/>
                </a:solidFill>
              </a:rPr>
              <a:t>Выбор ресурса</a:t>
            </a:r>
            <a:r>
              <a:rPr lang="uk-UA" altLang="ru-RU" b="1" i="1" smtClean="0">
                <a:solidFill>
                  <a:srgbClr val="0000FF"/>
                </a:solidFill>
              </a:rPr>
              <a:t>”</a:t>
            </a:r>
            <a:r>
              <a:rPr lang="uk-UA" altLang="ru-RU" b="1" smtClean="0"/>
              <a:t> вибрати </a:t>
            </a:r>
            <a:r>
              <a:rPr lang="uk-UA" altLang="ru-RU" b="1" i="1" smtClean="0">
                <a:solidFill>
                  <a:srgbClr val="0000FF"/>
                </a:solidFill>
              </a:rPr>
              <a:t>“локальн</a:t>
            </a:r>
            <a:r>
              <a:rPr lang="ru-RU" altLang="ru-RU" b="1" i="1" smtClean="0">
                <a:solidFill>
                  <a:srgbClr val="0000FF"/>
                </a:solidFill>
              </a:rPr>
              <a:t>ы</a:t>
            </a:r>
            <a:r>
              <a:rPr lang="uk-UA" altLang="ru-RU" b="1" i="1" smtClean="0">
                <a:solidFill>
                  <a:srgbClr val="0000FF"/>
                </a:solidFill>
              </a:rPr>
              <a:t>й ресурс”</a:t>
            </a:r>
            <a:r>
              <a:rPr lang="uk-UA" altLang="ru-RU" b="1" smtClean="0"/>
              <a:t> і далі </a:t>
            </a:r>
            <a:r>
              <a:rPr lang="uk-UA" altLang="ru-RU" b="1" i="1" smtClean="0">
                <a:solidFill>
                  <a:srgbClr val="0000FF"/>
                </a:solidFill>
              </a:rPr>
              <a:t>“Импорт”,</a:t>
            </a:r>
            <a:r>
              <a:rPr lang="uk-UA" altLang="ru-RU" b="1" smtClean="0"/>
              <a:t> якщо малюнок або фото береться із  власних папок.</a:t>
            </a:r>
          </a:p>
          <a:p>
            <a:pPr marL="609600" indent="-609600">
              <a:buFontTx/>
              <a:buAutoNum type="arabicParenR"/>
            </a:pPr>
            <a:r>
              <a:rPr lang="uk-UA" altLang="ru-RU" b="1" smtClean="0"/>
              <a:t>Знайти малюнок і клацнути по ньому. Він з'явиться у вікні. </a:t>
            </a:r>
          </a:p>
          <a:p>
            <a:pPr marL="609600" indent="-609600">
              <a:buFontTx/>
              <a:buAutoNum type="arabicParenR"/>
            </a:pPr>
            <a:r>
              <a:rPr lang="uk-UA" altLang="ru-RU" b="1" smtClean="0"/>
              <a:t>Натиснути </a:t>
            </a:r>
            <a:r>
              <a:rPr lang="uk-UA" altLang="ru-RU" b="1" smtClean="0">
                <a:solidFill>
                  <a:srgbClr val="0000FF"/>
                </a:solidFill>
              </a:rPr>
              <a:t>ОК</a:t>
            </a:r>
            <a:r>
              <a:rPr lang="uk-UA" altLang="ru-RU" b="1" smtClean="0"/>
              <a:t>.</a:t>
            </a:r>
            <a:endParaRPr lang="ru-RU" altLang="ru-RU" b="1" smtClean="0"/>
          </a:p>
        </p:txBody>
      </p:sp>
    </p:spTree>
    <p:extLst>
      <p:ext uri="{BB962C8B-B14F-4D97-AF65-F5344CB8AC3E}">
        <p14:creationId xmlns:p14="http://schemas.microsoft.com/office/powerpoint/2010/main" val="278202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6FD5927-7ECE-4E43-AD12-CE30B9E6F0F0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138</a:t>
            </a:fld>
            <a:endParaRPr lang="ru-RU" altLang="ru-RU" sz="1400"/>
          </a:p>
        </p:txBody>
      </p:sp>
      <p:pic>
        <p:nvPicPr>
          <p:cNvPr id="4239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-512763"/>
            <a:ext cx="9828213" cy="737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27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6BED5ED-CFEA-4345-B0AB-EB7A6E1AC90F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139</a:t>
            </a:fld>
            <a:endParaRPr lang="ru-RU" altLang="ru-RU" sz="1400"/>
          </a:p>
        </p:txBody>
      </p:sp>
      <p:pic>
        <p:nvPicPr>
          <p:cNvPr id="4249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1125"/>
            <a:ext cx="9144000" cy="663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524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A9DA2A-A2EE-4424-AEBA-F13C7651857E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ru-RU" altLang="ru-RU" sz="1400"/>
          </a:p>
        </p:txBody>
      </p:sp>
      <p:sp>
        <p:nvSpPr>
          <p:cNvPr id="3942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12087616" cy="6858000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GB" altLang="ru-RU" sz="3600" b="1" dirty="0" err="1">
                <a:solidFill>
                  <a:srgbClr val="3333CC"/>
                </a:solidFill>
              </a:rPr>
              <a:t>ArrayList</a:t>
            </a:r>
            <a:r>
              <a:rPr lang="en-GB" altLang="ru-RU" sz="3600" b="1" dirty="0"/>
              <a:t> – </a:t>
            </a:r>
            <a:r>
              <a:rPr lang="uk-UA" altLang="ru-RU" sz="3600" b="1" dirty="0"/>
              <a:t>упорядкована  колекція об'єктів, доступ до яких по індексу(аналог масивів);</a:t>
            </a:r>
          </a:p>
          <a:p>
            <a:pPr eaLnBrk="1" hangingPunct="1">
              <a:buFontTx/>
              <a:buNone/>
            </a:pPr>
            <a:r>
              <a:rPr lang="en-GB" altLang="ru-RU" sz="3600" b="1" dirty="0" err="1">
                <a:solidFill>
                  <a:srgbClr val="3333CC"/>
                </a:solidFill>
              </a:rPr>
              <a:t>Hashtable</a:t>
            </a:r>
            <a:r>
              <a:rPr lang="en-GB" altLang="ru-RU" sz="3600" b="1" dirty="0"/>
              <a:t> – </a:t>
            </a:r>
            <a:r>
              <a:rPr lang="uk-UA" altLang="ru-RU" sz="3600" b="1" dirty="0"/>
              <a:t>індексує елементи за допомогою імен;</a:t>
            </a:r>
          </a:p>
          <a:p>
            <a:pPr eaLnBrk="1" hangingPunct="1">
              <a:buFontTx/>
              <a:buNone/>
            </a:pPr>
            <a:r>
              <a:rPr lang="en-GB" altLang="ru-RU" sz="3600" b="1" dirty="0" err="1">
                <a:solidFill>
                  <a:srgbClr val="3333CC"/>
                </a:solidFill>
              </a:rPr>
              <a:t>SortedList</a:t>
            </a:r>
            <a:r>
              <a:rPr lang="en-GB" altLang="ru-RU" sz="3600" b="1" dirty="0">
                <a:solidFill>
                  <a:srgbClr val="3333CC"/>
                </a:solidFill>
              </a:rPr>
              <a:t> </a:t>
            </a:r>
            <a:r>
              <a:rPr lang="en-GB" altLang="ru-RU" sz="3600" b="1" dirty="0"/>
              <a:t>– </a:t>
            </a:r>
            <a:r>
              <a:rPr lang="uk-UA" altLang="ru-RU" sz="3600" b="1" dirty="0"/>
              <a:t>дещо середнє між </a:t>
            </a:r>
            <a:r>
              <a:rPr lang="en-GB" altLang="ru-RU" sz="3600" b="1" dirty="0" err="1"/>
              <a:t>ArrayList</a:t>
            </a:r>
            <a:r>
              <a:rPr lang="en-GB" altLang="ru-RU" sz="3600" b="1" dirty="0"/>
              <a:t> </a:t>
            </a:r>
            <a:r>
              <a:rPr lang="uk-UA" altLang="ru-RU" sz="3600" b="1" dirty="0"/>
              <a:t>та </a:t>
            </a:r>
            <a:r>
              <a:rPr lang="en-GB" altLang="ru-RU" sz="3600" b="1" dirty="0" err="1">
                <a:solidFill>
                  <a:srgbClr val="3333CC"/>
                </a:solidFill>
              </a:rPr>
              <a:t>Hashtable</a:t>
            </a:r>
            <a:r>
              <a:rPr lang="uk-UA" altLang="ru-RU" sz="3600" b="1" dirty="0"/>
              <a:t>. Володіє двома масивами : ключів і значень  для сортування.</a:t>
            </a:r>
          </a:p>
          <a:p>
            <a:pPr eaLnBrk="1" hangingPunct="1">
              <a:buFontTx/>
              <a:buNone/>
            </a:pPr>
            <a:r>
              <a:rPr lang="en-GB" altLang="ru-RU" sz="3600" b="1" dirty="0" err="1">
                <a:solidFill>
                  <a:srgbClr val="3333CC"/>
                </a:solidFill>
              </a:rPr>
              <a:t>BitArray</a:t>
            </a:r>
            <a:r>
              <a:rPr lang="en-GB" altLang="ru-RU" sz="3600" b="1" dirty="0"/>
              <a:t> – </a:t>
            </a:r>
            <a:r>
              <a:rPr lang="uk-UA" altLang="ru-RU" sz="3600" b="1" dirty="0"/>
              <a:t>варіант колекції </a:t>
            </a:r>
            <a:r>
              <a:rPr lang="en-GB" altLang="ru-RU" sz="3600" b="1" dirty="0" err="1"/>
              <a:t>ArrayList</a:t>
            </a:r>
            <a:r>
              <a:rPr lang="uk-UA" altLang="ru-RU" sz="3600" b="1" dirty="0"/>
              <a:t> для зберігання значень бітів.</a:t>
            </a:r>
          </a:p>
          <a:p>
            <a:pPr eaLnBrk="1" hangingPunct="1">
              <a:buFontTx/>
              <a:buNone/>
            </a:pPr>
            <a:r>
              <a:rPr lang="en-GB" altLang="ru-RU" sz="3600" b="1" dirty="0">
                <a:solidFill>
                  <a:srgbClr val="3333CC"/>
                </a:solidFill>
              </a:rPr>
              <a:t>Queue</a:t>
            </a:r>
            <a:r>
              <a:rPr lang="en-GB" altLang="ru-RU" sz="3600" b="1" dirty="0"/>
              <a:t> – </a:t>
            </a:r>
            <a:r>
              <a:rPr lang="uk-UA" altLang="ru-RU" sz="3600" b="1" dirty="0"/>
              <a:t>реалізує структуру</a:t>
            </a:r>
            <a:r>
              <a:rPr lang="uk-UA" altLang="ru-RU" sz="3600" b="1" dirty="0" smtClean="0"/>
              <a:t> – чергу.” Перший прийшов, перший пішов”.</a:t>
            </a:r>
          </a:p>
          <a:p>
            <a:pPr eaLnBrk="1" hangingPunct="1">
              <a:buFontTx/>
              <a:buNone/>
            </a:pPr>
            <a:r>
              <a:rPr lang="en-GB" altLang="ru-RU" sz="3600" b="1" dirty="0" smtClean="0">
                <a:solidFill>
                  <a:srgbClr val="3333CC"/>
                </a:solidFill>
              </a:rPr>
              <a:t>Stack</a:t>
            </a:r>
            <a:r>
              <a:rPr lang="en-GB" altLang="ru-RU" sz="3600" b="1" dirty="0" smtClean="0"/>
              <a:t> – </a:t>
            </a:r>
            <a:r>
              <a:rPr lang="uk-UA" altLang="ru-RU" sz="3600" b="1" dirty="0" smtClean="0"/>
              <a:t>стек   -  ” Перший прийшов, останнім пішов”.</a:t>
            </a:r>
          </a:p>
          <a:p>
            <a:pPr eaLnBrk="1" hangingPunct="1">
              <a:buFontTx/>
              <a:buNone/>
            </a:pPr>
            <a:endParaRPr lang="ru-RU" altLang="ru-RU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51277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5493E63-9DA2-4D69-9794-2B99146B00C5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140</a:t>
            </a:fld>
            <a:endParaRPr lang="ru-RU" altLang="ru-RU" sz="1400"/>
          </a:p>
        </p:txBody>
      </p:sp>
      <p:pic>
        <p:nvPicPr>
          <p:cNvPr id="4259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1125"/>
            <a:ext cx="9144000" cy="663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144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BB2EA3-30DE-487A-98D2-854ABE496BED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141</a:t>
            </a:fld>
            <a:endParaRPr lang="ru-RU" altLang="ru-RU" sz="1400"/>
          </a:p>
        </p:txBody>
      </p:sp>
      <p:sp>
        <p:nvSpPr>
          <p:cNvPr id="42701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9144000" cy="685800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uk-UA" altLang="ru-RU" b="1" smtClean="0"/>
          </a:p>
          <a:p>
            <a:pPr eaLnBrk="1" hangingPunct="1">
              <a:buFontTx/>
              <a:buNone/>
            </a:pPr>
            <a:endParaRPr lang="uk-UA" altLang="ru-RU" b="1" smtClean="0"/>
          </a:p>
          <a:p>
            <a:pPr eaLnBrk="1" hangingPunct="1">
              <a:buFontTx/>
              <a:buNone/>
            </a:pPr>
            <a:r>
              <a:rPr lang="uk-UA" altLang="ru-RU" b="1" smtClean="0"/>
              <a:t>В момент розміщення</a:t>
            </a:r>
            <a:r>
              <a:rPr lang="en-US" altLang="ru-RU" b="1" smtClean="0"/>
              <a:t> </a:t>
            </a:r>
            <a:r>
              <a:rPr lang="uk-UA" altLang="ru-RU" b="1" smtClean="0"/>
              <a:t>елемента управління </a:t>
            </a:r>
            <a:r>
              <a:rPr lang="en-US" altLang="ru-RU" b="1" smtClean="0"/>
              <a:t>PictureBox</a:t>
            </a:r>
            <a:r>
              <a:rPr lang="uk-UA" altLang="ru-RU" b="1" smtClean="0"/>
              <a:t> на форму для збереження цього ресурсу і його зв'язку із програмою був створений файл </a:t>
            </a:r>
            <a:r>
              <a:rPr lang="en-US" altLang="ru-RU" b="1" smtClean="0"/>
              <a:t>Form1.resx.</a:t>
            </a:r>
            <a:r>
              <a:rPr lang="uk-UA" altLang="ru-RU" b="1" smtClean="0"/>
              <a:t> Якщо по ньому двічі клацнути, можна побачити імпортоване зображення. </a:t>
            </a:r>
            <a:endParaRPr lang="ru-RU" altLang="ru-RU" b="1" smtClean="0"/>
          </a:p>
        </p:txBody>
      </p:sp>
    </p:spTree>
    <p:extLst>
      <p:ext uri="{BB962C8B-B14F-4D97-AF65-F5344CB8AC3E}">
        <p14:creationId xmlns:p14="http://schemas.microsoft.com/office/powerpoint/2010/main" val="404531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C2A46E9-456C-446A-880A-AD6A68C4F47E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142</a:t>
            </a:fld>
            <a:endParaRPr lang="ru-RU" altLang="ru-RU" sz="1400"/>
          </a:p>
        </p:txBody>
      </p:sp>
      <p:sp>
        <p:nvSpPr>
          <p:cNvPr id="42803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8604250" cy="68580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uk-UA" altLang="ru-RU" b="1" i="1" smtClean="0">
                <a:solidFill>
                  <a:srgbClr val="0000FF"/>
                </a:solidFill>
              </a:rPr>
              <a:t>Редагування коду</a:t>
            </a:r>
          </a:p>
          <a:p>
            <a:pPr eaLnBrk="1" hangingPunct="1">
              <a:buFontTx/>
              <a:buNone/>
            </a:pPr>
            <a:r>
              <a:rPr lang="uk-UA" altLang="ru-RU" b="1" i="1" smtClean="0">
                <a:solidFill>
                  <a:srgbClr val="0000FF"/>
                </a:solidFill>
              </a:rPr>
              <a:t> </a:t>
            </a:r>
            <a:r>
              <a:rPr lang="uk-UA" altLang="ru-RU" b="1" smtClean="0"/>
              <a:t>Розглянемо  на прикладі, коли  до логотипу треба добавити текст, який випливає.</a:t>
            </a:r>
          </a:p>
          <a:p>
            <a:pPr eaLnBrk="1" hangingPunct="1">
              <a:buFontTx/>
              <a:buNone/>
            </a:pPr>
            <a:r>
              <a:rPr lang="uk-UA" altLang="ru-RU" b="1" smtClean="0"/>
              <a:t>1) Двічі клацнути по логотипу на формі. З</a:t>
            </a:r>
            <a:r>
              <a:rPr lang="en-US" altLang="ru-RU" b="1" smtClean="0"/>
              <a:t>’</a:t>
            </a:r>
            <a:r>
              <a:rPr lang="uk-UA" altLang="ru-RU" b="1" smtClean="0"/>
              <a:t>явиться код обробника події – клацання</a:t>
            </a:r>
            <a:r>
              <a:rPr lang="en-US" altLang="ru-RU" b="1" smtClean="0"/>
              <a:t> </a:t>
            </a:r>
            <a:r>
              <a:rPr lang="uk-UA" altLang="ru-RU" b="1" smtClean="0"/>
              <a:t>(</a:t>
            </a:r>
            <a:r>
              <a:rPr lang="en-US" altLang="ru-RU" b="1" smtClean="0"/>
              <a:t> </a:t>
            </a:r>
            <a:r>
              <a:rPr lang="en-US" altLang="ru-RU" b="1" smtClean="0">
                <a:solidFill>
                  <a:srgbClr val="0000FF"/>
                </a:solidFill>
              </a:rPr>
              <a:t>Click</a:t>
            </a:r>
            <a:r>
              <a:rPr lang="en-US" altLang="ru-RU" b="1" smtClean="0"/>
              <a:t> </a:t>
            </a:r>
            <a:r>
              <a:rPr lang="uk-UA" altLang="ru-RU" b="1" smtClean="0"/>
              <a:t>) по логотипу</a:t>
            </a:r>
          </a:p>
          <a:p>
            <a:pPr eaLnBrk="1" hangingPunct="1">
              <a:buFontTx/>
              <a:buNone/>
            </a:pPr>
            <a:r>
              <a:rPr lang="uk-UA" altLang="ru-RU" smtClean="0"/>
              <a:t> </a:t>
            </a:r>
            <a:r>
              <a:rPr lang="uk-UA" altLang="ru-RU" b="1" smtClean="0">
                <a:solidFill>
                  <a:srgbClr val="0000FF"/>
                </a:solidFill>
              </a:rPr>
              <a:t>private void pictureBox1_Click(object sender, EventArgs e)</a:t>
            </a:r>
          </a:p>
          <a:p>
            <a:pPr eaLnBrk="1" hangingPunct="1">
              <a:buFontTx/>
              <a:buNone/>
            </a:pPr>
            <a:r>
              <a:rPr lang="uk-UA" altLang="ru-RU" b="1" smtClean="0">
                <a:solidFill>
                  <a:srgbClr val="0000FF"/>
                </a:solidFill>
              </a:rPr>
              <a:t>        {</a:t>
            </a:r>
          </a:p>
          <a:p>
            <a:pPr eaLnBrk="1" hangingPunct="1">
              <a:buFontTx/>
              <a:buNone/>
            </a:pPr>
            <a:endParaRPr lang="uk-UA" altLang="ru-RU" b="1" smtClean="0">
              <a:solidFill>
                <a:srgbClr val="0000FF"/>
              </a:solidFill>
            </a:endParaRPr>
          </a:p>
          <a:p>
            <a:pPr eaLnBrk="1" hangingPunct="1">
              <a:buFontTx/>
              <a:buNone/>
            </a:pPr>
            <a:r>
              <a:rPr lang="uk-UA" altLang="ru-RU" b="1" smtClean="0">
                <a:solidFill>
                  <a:srgbClr val="0000FF"/>
                </a:solidFill>
              </a:rPr>
              <a:t>        }</a:t>
            </a:r>
          </a:p>
          <a:p>
            <a:pPr eaLnBrk="1" hangingPunct="1">
              <a:buFontTx/>
              <a:buNone/>
            </a:pPr>
            <a:endParaRPr lang="uk-UA" altLang="ru-RU" b="1" smtClean="0">
              <a:solidFill>
                <a:srgbClr val="0000FF"/>
              </a:solidFill>
            </a:endParaRPr>
          </a:p>
          <a:p>
            <a:pPr algn="ctr" eaLnBrk="1" hangingPunct="1">
              <a:buFontTx/>
              <a:buNone/>
            </a:pPr>
            <a:endParaRPr lang="uk-UA" altLang="ru-RU" b="1" smtClean="0">
              <a:solidFill>
                <a:srgbClr val="0000FF"/>
              </a:solidFill>
            </a:endParaRPr>
          </a:p>
          <a:p>
            <a:pPr algn="ctr" eaLnBrk="1" hangingPunct="1">
              <a:buFontTx/>
              <a:buNone/>
            </a:pPr>
            <a:endParaRPr lang="ru-RU" altLang="ru-RU" b="1" smtClean="0"/>
          </a:p>
        </p:txBody>
      </p:sp>
    </p:spTree>
    <p:extLst>
      <p:ext uri="{BB962C8B-B14F-4D97-AF65-F5344CB8AC3E}">
        <p14:creationId xmlns:p14="http://schemas.microsoft.com/office/powerpoint/2010/main" val="11237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E6C1EE-E2BC-4A18-A38C-B604EE98DEFB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143</a:t>
            </a:fld>
            <a:endParaRPr lang="ru-RU" altLang="ru-RU" sz="1400"/>
          </a:p>
        </p:txBody>
      </p:sp>
      <p:sp>
        <p:nvSpPr>
          <p:cNvPr id="42905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9144000" cy="6858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ru-RU" altLang="ru-RU" b="1" smtClean="0">
                <a:solidFill>
                  <a:srgbClr val="0000FF"/>
                </a:solidFill>
              </a:rPr>
              <a:t>private void pictureBox1_Click(object sender, EventArgs e)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        {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            </a:t>
            </a:r>
            <a:r>
              <a:rPr lang="ru-RU" altLang="ru-RU" b="1" smtClean="0">
                <a:solidFill>
                  <a:srgbClr val="FF3300"/>
                </a:solidFill>
              </a:rPr>
              <a:t>MessageBox.Show("Contact List 1.0\n written by:Victor","About");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       }</a:t>
            </a:r>
          </a:p>
          <a:p>
            <a:pPr eaLnBrk="1" hangingPunct="1">
              <a:buFontTx/>
              <a:buNone/>
            </a:pPr>
            <a:r>
              <a:rPr lang="uk-UA" altLang="ru-RU" b="1" smtClean="0"/>
              <a:t>Запускаємо програму (</a:t>
            </a:r>
            <a:r>
              <a:rPr lang="en-US" altLang="ru-RU" b="1" smtClean="0"/>
              <a:t>Ctrl+F5</a:t>
            </a:r>
            <a:r>
              <a:rPr lang="uk-UA" altLang="ru-RU" b="1" smtClean="0"/>
              <a:t>)</a:t>
            </a:r>
            <a:r>
              <a:rPr lang="en-US" altLang="ru-RU" b="1" smtClean="0"/>
              <a:t> </a:t>
            </a:r>
            <a:r>
              <a:rPr lang="uk-UA" altLang="ru-RU" b="1" smtClean="0"/>
              <a:t>і клацаємо по логотипу.</a:t>
            </a:r>
            <a:endParaRPr lang="ru-RU" altLang="ru-RU" b="1" smtClean="0"/>
          </a:p>
          <a:p>
            <a:pPr eaLnBrk="1" hangingPunct="1"/>
            <a:endParaRPr lang="ru-RU" altLang="ru-RU" b="1" smtClean="0"/>
          </a:p>
        </p:txBody>
      </p:sp>
    </p:spTree>
    <p:extLst>
      <p:ext uri="{BB962C8B-B14F-4D97-AF65-F5344CB8AC3E}">
        <p14:creationId xmlns:p14="http://schemas.microsoft.com/office/powerpoint/2010/main" val="9805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C5E19EC-6A08-4D06-BB97-7417598A4F7D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144</a:t>
            </a:fld>
            <a:endParaRPr lang="ru-RU" altLang="ru-RU" sz="1400"/>
          </a:p>
        </p:txBody>
      </p:sp>
      <p:pic>
        <p:nvPicPr>
          <p:cNvPr id="4300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320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35D5D96-2702-4D23-A1B8-A8968A20D0DA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145</a:t>
            </a:fld>
            <a:endParaRPr lang="ru-RU" altLang="ru-RU" sz="1400"/>
          </a:p>
        </p:txBody>
      </p:sp>
      <p:sp>
        <p:nvSpPr>
          <p:cNvPr id="43110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9144000" cy="68580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uk-UA" altLang="ru-RU" b="1" i="1" smtClean="0">
                <a:solidFill>
                  <a:srgbClr val="0000FF"/>
                </a:solidFill>
              </a:rPr>
              <a:t>Створюємо базу даних</a:t>
            </a:r>
            <a:r>
              <a:rPr lang="en-US" altLang="ru-RU" b="1" i="1" smtClean="0">
                <a:solidFill>
                  <a:srgbClr val="0000FF"/>
                </a:solidFill>
              </a:rPr>
              <a:t> SQL</a:t>
            </a:r>
          </a:p>
          <a:p>
            <a:pPr eaLnBrk="1" hangingPunct="1">
              <a:buFontTx/>
              <a:buNone/>
            </a:pPr>
            <a:r>
              <a:rPr lang="en-US" altLang="ru-RU" b="1" smtClean="0">
                <a:solidFill>
                  <a:srgbClr val="FF3300"/>
                </a:solidFill>
              </a:rPr>
              <a:t>Structured Query Language</a:t>
            </a:r>
            <a:r>
              <a:rPr lang="en-US" altLang="ru-RU" b="1" smtClean="0"/>
              <a:t> - </a:t>
            </a:r>
            <a:r>
              <a:rPr lang="uk-UA" altLang="ru-RU" b="1" smtClean="0"/>
              <a:t>мова структурованих запитів. </a:t>
            </a:r>
          </a:p>
          <a:p>
            <a:pPr eaLnBrk="1" hangingPunct="1">
              <a:buFontTx/>
              <a:buNone/>
            </a:pPr>
            <a:r>
              <a:rPr lang="uk-UA" altLang="ru-RU" b="1" smtClean="0"/>
              <a:t>Код </a:t>
            </a:r>
            <a:r>
              <a:rPr lang="en-US" altLang="ru-RU" b="1" smtClean="0"/>
              <a:t>SQL </a:t>
            </a:r>
            <a:r>
              <a:rPr lang="uk-UA" altLang="ru-RU" b="1" smtClean="0"/>
              <a:t> у вигляді </a:t>
            </a:r>
            <a:r>
              <a:rPr lang="uk-UA" altLang="ru-RU" b="1" i="1" smtClean="0">
                <a:solidFill>
                  <a:srgbClr val="0000FF"/>
                </a:solidFill>
              </a:rPr>
              <a:t>операторів</a:t>
            </a:r>
            <a:r>
              <a:rPr lang="uk-UA" altLang="ru-RU" b="1" smtClean="0"/>
              <a:t> та </a:t>
            </a:r>
            <a:r>
              <a:rPr lang="uk-UA" altLang="ru-RU" b="1" i="1" smtClean="0">
                <a:solidFill>
                  <a:srgbClr val="0000FF"/>
                </a:solidFill>
              </a:rPr>
              <a:t>запитів</a:t>
            </a:r>
            <a:r>
              <a:rPr lang="uk-UA" altLang="ru-RU" b="1" smtClean="0"/>
              <a:t> а також </a:t>
            </a:r>
            <a:r>
              <a:rPr lang="uk-UA" altLang="ru-RU" b="1" i="1" smtClean="0"/>
              <a:t>процедур</a:t>
            </a:r>
            <a:r>
              <a:rPr lang="uk-UA" altLang="ru-RU" b="1" smtClean="0"/>
              <a:t>, що зберігаються.</a:t>
            </a:r>
            <a:r>
              <a:rPr lang="uk-UA" altLang="ru-RU" b="1" i="1" smtClean="0"/>
              <a:t> ІСР генерує оператори </a:t>
            </a:r>
            <a:r>
              <a:rPr lang="en-US" altLang="ru-RU" b="1" i="1" smtClean="0"/>
              <a:t>SQL</a:t>
            </a:r>
            <a:r>
              <a:rPr lang="uk-UA" altLang="ru-RU" b="1" i="1" smtClean="0"/>
              <a:t> та процедури, що зберігаються. Це дозволяє складеній програмі мати доступ до даних бази.</a:t>
            </a:r>
          </a:p>
          <a:p>
            <a:pPr eaLnBrk="1" hangingPunct="1">
              <a:buFontTx/>
              <a:buNone/>
            </a:pPr>
            <a:r>
              <a:rPr lang="uk-UA" altLang="ru-RU" b="1" i="1" smtClean="0">
                <a:solidFill>
                  <a:srgbClr val="0000FF"/>
                </a:solidFill>
              </a:rPr>
              <a:t>Фактично база даних – це елемент, який потрібно добавити в програму.</a:t>
            </a:r>
            <a:endParaRPr lang="ru-RU" altLang="ru-RU" b="1" i="1" smtClean="0">
              <a:solidFill>
                <a:srgbClr val="0000FF"/>
              </a:solidFill>
            </a:endParaRPr>
          </a:p>
          <a:p>
            <a:pPr eaLnBrk="1" hangingPunct="1">
              <a:buFontTx/>
              <a:buNone/>
            </a:pPr>
            <a:r>
              <a:rPr lang="uk-UA" altLang="ru-RU" b="1" smtClean="0"/>
              <a:t>Меню:”</a:t>
            </a:r>
            <a:r>
              <a:rPr lang="ru-RU" altLang="ru-RU" b="1" i="1" smtClean="0">
                <a:solidFill>
                  <a:srgbClr val="FF3300"/>
                </a:solidFill>
              </a:rPr>
              <a:t>Вид</a:t>
            </a:r>
            <a:r>
              <a:rPr lang="en-US" altLang="ru-RU" b="1" i="1" smtClean="0">
                <a:solidFill>
                  <a:srgbClr val="FF3300"/>
                </a:solidFill>
              </a:rPr>
              <a:t>/</a:t>
            </a:r>
            <a:r>
              <a:rPr lang="ru-RU" altLang="ru-RU" b="1" i="1" smtClean="0">
                <a:solidFill>
                  <a:srgbClr val="FF3300"/>
                </a:solidFill>
              </a:rPr>
              <a:t> Обозреватель решений</a:t>
            </a:r>
            <a:r>
              <a:rPr lang="en-US" altLang="ru-RU" b="1" i="1" smtClean="0">
                <a:solidFill>
                  <a:srgbClr val="FF3300"/>
                </a:solidFill>
              </a:rPr>
              <a:t>/</a:t>
            </a:r>
            <a:r>
              <a:rPr lang="ru-RU" altLang="ru-RU" b="1" i="1" smtClean="0">
                <a:solidFill>
                  <a:srgbClr val="FF3300"/>
                </a:solidFill>
              </a:rPr>
              <a:t> выделить </a:t>
            </a:r>
            <a:r>
              <a:rPr lang="en-US" altLang="ru-RU" b="1" i="1" smtClean="0">
                <a:solidFill>
                  <a:srgbClr val="FF3300"/>
                </a:solidFill>
              </a:rPr>
              <a:t>BaseData/ </a:t>
            </a:r>
            <a:r>
              <a:rPr lang="uk-UA" altLang="ru-RU" b="1" i="1" smtClean="0">
                <a:solidFill>
                  <a:srgbClr val="FF3300"/>
                </a:solidFill>
              </a:rPr>
              <a:t>контекстн</a:t>
            </a:r>
            <a:r>
              <a:rPr lang="ru-RU" altLang="ru-RU" b="1" i="1" smtClean="0">
                <a:solidFill>
                  <a:srgbClr val="FF3300"/>
                </a:solidFill>
              </a:rPr>
              <a:t>ое</a:t>
            </a:r>
            <a:r>
              <a:rPr lang="uk-UA" altLang="ru-RU" b="1" i="1" smtClean="0">
                <a:solidFill>
                  <a:srgbClr val="FF3300"/>
                </a:solidFill>
              </a:rPr>
              <a:t> меню</a:t>
            </a:r>
            <a:r>
              <a:rPr lang="en-US" altLang="ru-RU" b="1" i="1" smtClean="0">
                <a:solidFill>
                  <a:srgbClr val="FF3300"/>
                </a:solidFill>
              </a:rPr>
              <a:t>/</a:t>
            </a:r>
            <a:r>
              <a:rPr lang="uk-UA" altLang="ru-RU" b="1" i="1" smtClean="0">
                <a:solidFill>
                  <a:srgbClr val="FF3300"/>
                </a:solidFill>
              </a:rPr>
              <a:t> Добавить</a:t>
            </a:r>
            <a:r>
              <a:rPr lang="en-US" altLang="ru-RU" b="1" i="1" smtClean="0">
                <a:solidFill>
                  <a:srgbClr val="FF3300"/>
                </a:solidFill>
              </a:rPr>
              <a:t>/</a:t>
            </a:r>
            <a:r>
              <a:rPr lang="uk-UA" altLang="ru-RU" b="1" i="1" smtClean="0">
                <a:solidFill>
                  <a:srgbClr val="FF3300"/>
                </a:solidFill>
              </a:rPr>
              <a:t> Создать элемент”</a:t>
            </a:r>
            <a:endParaRPr lang="ru-RU" altLang="ru-RU" b="1" i="1" smtClean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5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04053B-2533-4358-AC5F-8500387C1053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146</a:t>
            </a:fld>
            <a:endParaRPr lang="ru-RU" altLang="ru-RU" sz="1400"/>
          </a:p>
        </p:txBody>
      </p:sp>
      <p:pic>
        <p:nvPicPr>
          <p:cNvPr id="4321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078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0B1287D-3679-4F79-B4D8-496167DF1BC4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147</a:t>
            </a:fld>
            <a:endParaRPr lang="ru-RU" altLang="ru-RU" sz="1400"/>
          </a:p>
        </p:txBody>
      </p:sp>
      <p:sp>
        <p:nvSpPr>
          <p:cNvPr id="4331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333376"/>
            <a:ext cx="9144000" cy="6524625"/>
          </a:xfrm>
        </p:spPr>
        <p:txBody>
          <a:bodyPr/>
          <a:lstStyle/>
          <a:p>
            <a:pPr eaLnBrk="1" hangingPunct="1">
              <a:buFontTx/>
              <a:buNone/>
            </a:pPr>
            <a:endParaRPr lang="uk-UA" altLang="ru-RU" b="1" smtClean="0"/>
          </a:p>
          <a:p>
            <a:pPr eaLnBrk="1" hangingPunct="1">
              <a:buFontTx/>
              <a:buNone/>
            </a:pPr>
            <a:r>
              <a:rPr lang="uk-UA" altLang="ru-RU" b="1" smtClean="0"/>
              <a:t>З'явиться вікно ”</a:t>
            </a:r>
            <a:r>
              <a:rPr lang="ru-RU" altLang="ru-RU" b="1" smtClean="0"/>
              <a:t>Добавление нового элемента </a:t>
            </a:r>
            <a:r>
              <a:rPr lang="en-US" altLang="ru-RU" b="1" smtClean="0"/>
              <a:t>BaseData</a:t>
            </a:r>
            <a:r>
              <a:rPr lang="uk-UA" altLang="ru-RU" b="1" smtClean="0"/>
              <a:t>”</a:t>
            </a:r>
            <a:r>
              <a:rPr lang="en-US" altLang="ru-RU" b="1" smtClean="0"/>
              <a:t>. </a:t>
            </a:r>
            <a:endParaRPr lang="ru-RU" altLang="ru-RU" b="1" smtClean="0"/>
          </a:p>
          <a:p>
            <a:pPr eaLnBrk="1" hangingPunct="1">
              <a:buFontTx/>
              <a:buNone/>
            </a:pPr>
            <a:r>
              <a:rPr lang="uk-UA" altLang="ru-RU" b="1" smtClean="0"/>
              <a:t>Вибрати “</a:t>
            </a:r>
            <a:r>
              <a:rPr lang="ru-RU" altLang="ru-RU" b="1" smtClean="0">
                <a:solidFill>
                  <a:srgbClr val="0000FF"/>
                </a:solidFill>
              </a:rPr>
              <a:t>Элементы </a:t>
            </a:r>
            <a:r>
              <a:rPr lang="en-US" altLang="ru-RU" b="1" smtClean="0">
                <a:solidFill>
                  <a:srgbClr val="0000FF"/>
                </a:solidFill>
              </a:rPr>
              <a:t>Visual C#/ </a:t>
            </a:r>
            <a:r>
              <a:rPr lang="ru-RU" altLang="ru-RU" b="1" smtClean="0">
                <a:solidFill>
                  <a:srgbClr val="0000FF"/>
                </a:solidFill>
              </a:rPr>
              <a:t>Локальная база...</a:t>
            </a:r>
            <a:r>
              <a:rPr lang="uk-UA" altLang="ru-RU" b="1" smtClean="0">
                <a:solidFill>
                  <a:srgbClr val="0000FF"/>
                </a:solidFill>
              </a:rPr>
              <a:t>”</a:t>
            </a:r>
          </a:p>
          <a:p>
            <a:pPr eaLnBrk="1" hangingPunct="1">
              <a:buFontTx/>
              <a:buNone/>
            </a:pPr>
            <a:r>
              <a:rPr lang="uk-UA" altLang="ru-RU" b="1" smtClean="0">
                <a:solidFill>
                  <a:srgbClr val="0000FF"/>
                </a:solidFill>
              </a:rPr>
              <a:t>Клацнути по кнопці “Добавить”.</a:t>
            </a:r>
            <a:endParaRPr lang="ru-RU" altLang="ru-RU" b="1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7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625931D-C2EC-473B-AF24-80C0C00D9038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148</a:t>
            </a:fld>
            <a:endParaRPr lang="ru-RU" altLang="ru-RU" sz="1400"/>
          </a:p>
        </p:txBody>
      </p:sp>
      <p:pic>
        <p:nvPicPr>
          <p:cNvPr id="4341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945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C51A8A1-550B-4199-8420-0CA71BD7EAD4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149</a:t>
            </a:fld>
            <a:endParaRPr lang="ru-RU" altLang="ru-RU" sz="1400"/>
          </a:p>
        </p:txBody>
      </p:sp>
      <p:pic>
        <p:nvPicPr>
          <p:cNvPr id="4352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79375"/>
            <a:ext cx="8207375" cy="669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733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EA7523-ECCC-419F-A43D-526B77D3AA36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ru-RU" altLang="ru-RU" sz="1400"/>
          </a:p>
        </p:txBody>
      </p:sp>
      <p:sp>
        <p:nvSpPr>
          <p:cNvPr id="39526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5364" y="137786"/>
            <a:ext cx="12016635" cy="6583689"/>
          </a:xfrm>
        </p:spPr>
        <p:txBody>
          <a:bodyPr/>
          <a:lstStyle/>
          <a:p>
            <a:pPr marL="609600" indent="-609600" algn="ctr">
              <a:buNone/>
            </a:pPr>
            <a:r>
              <a:rPr lang="en-GB" altLang="ru-RU" sz="3200" b="1" i="1" dirty="0" err="1" smtClean="0">
                <a:solidFill>
                  <a:srgbClr val="3333CC"/>
                </a:solidFill>
              </a:rPr>
              <a:t>ArrayList</a:t>
            </a:r>
            <a:endParaRPr lang="uk-UA" altLang="ru-RU" sz="3200" b="1" i="1" dirty="0" smtClean="0">
              <a:solidFill>
                <a:srgbClr val="3333CC"/>
              </a:solidFill>
            </a:endParaRPr>
          </a:p>
          <a:p>
            <a:pPr marL="609600" indent="-609600" algn="ctr">
              <a:buNone/>
            </a:pPr>
            <a:r>
              <a:rPr lang="uk-UA" altLang="ru-RU" sz="3200" b="1" dirty="0">
                <a:solidFill>
                  <a:srgbClr val="CC0000"/>
                </a:solidFill>
              </a:rPr>
              <a:t>Створення об'єкта класу </a:t>
            </a:r>
            <a:r>
              <a:rPr lang="en-GB" altLang="ru-RU" sz="3200" b="1" dirty="0" err="1">
                <a:solidFill>
                  <a:srgbClr val="CC0000"/>
                </a:solidFill>
              </a:rPr>
              <a:t>ArrayList</a:t>
            </a:r>
            <a:endParaRPr lang="uk-UA" altLang="ru-RU" sz="3200" b="1" dirty="0">
              <a:solidFill>
                <a:srgbClr val="CC0000"/>
              </a:solidFill>
            </a:endParaRPr>
          </a:p>
          <a:p>
            <a:pPr marL="609600" indent="-609600">
              <a:buNone/>
            </a:pPr>
            <a:r>
              <a:rPr lang="en-GB" altLang="ru-RU" sz="3200" b="1" dirty="0"/>
              <a:t>1) </a:t>
            </a:r>
            <a:r>
              <a:rPr lang="en-GB" altLang="ru-RU" sz="3200" b="1" dirty="0" err="1">
                <a:solidFill>
                  <a:srgbClr val="3333CC"/>
                </a:solidFill>
              </a:rPr>
              <a:t>ArrayList</a:t>
            </a:r>
            <a:r>
              <a:rPr lang="en-GB" altLang="ru-RU" sz="3200" b="1" dirty="0">
                <a:solidFill>
                  <a:srgbClr val="3333CC"/>
                </a:solidFill>
              </a:rPr>
              <a:t> x=new </a:t>
            </a:r>
            <a:r>
              <a:rPr lang="en-GB" altLang="ru-RU" sz="3200" b="1" dirty="0" err="1">
                <a:solidFill>
                  <a:srgbClr val="3333CC"/>
                </a:solidFill>
              </a:rPr>
              <a:t>ArrayList</a:t>
            </a:r>
            <a:r>
              <a:rPr lang="en-GB" altLang="ru-RU" sz="3200" b="1" dirty="0">
                <a:solidFill>
                  <a:srgbClr val="3333CC"/>
                </a:solidFill>
              </a:rPr>
              <a:t>();</a:t>
            </a:r>
            <a:r>
              <a:rPr lang="en-GB" altLang="ru-RU" sz="3200" b="1" dirty="0"/>
              <a:t> - </a:t>
            </a:r>
            <a:r>
              <a:rPr lang="uk-UA" altLang="ru-RU" sz="3200" b="1" dirty="0"/>
              <a:t>об'єкт по замовчуванню має об'єм 16 елементів.</a:t>
            </a:r>
          </a:p>
          <a:p>
            <a:pPr marL="609600" indent="-609600">
              <a:buNone/>
            </a:pPr>
            <a:r>
              <a:rPr lang="en-GB" altLang="ru-RU" sz="3200" b="1" dirty="0"/>
              <a:t>2) </a:t>
            </a:r>
            <a:r>
              <a:rPr lang="uk-UA" altLang="ru-RU" sz="3200" b="1" dirty="0"/>
              <a:t>Створення об'єкту, який розрахований на задану кількість елементів.</a:t>
            </a:r>
            <a:endParaRPr lang="en-GB" altLang="ru-RU" sz="3200" b="1" dirty="0"/>
          </a:p>
          <a:p>
            <a:pPr marL="609600" indent="-609600">
              <a:buNone/>
            </a:pPr>
            <a:r>
              <a:rPr lang="en-GB" altLang="ru-RU" sz="3200" b="1" dirty="0" err="1">
                <a:solidFill>
                  <a:srgbClr val="3333CC"/>
                </a:solidFill>
              </a:rPr>
              <a:t>int</a:t>
            </a:r>
            <a:r>
              <a:rPr lang="en-GB" altLang="ru-RU" sz="3200" b="1" dirty="0">
                <a:solidFill>
                  <a:srgbClr val="3333CC"/>
                </a:solidFill>
              </a:rPr>
              <a:t> n=20;</a:t>
            </a:r>
          </a:p>
          <a:p>
            <a:pPr marL="609600" indent="-609600">
              <a:buNone/>
            </a:pPr>
            <a:r>
              <a:rPr lang="en-GB" altLang="ru-RU" sz="3200" b="1" dirty="0" err="1">
                <a:solidFill>
                  <a:srgbClr val="3333CC"/>
                </a:solidFill>
              </a:rPr>
              <a:t>ArrayList</a:t>
            </a:r>
            <a:r>
              <a:rPr lang="en-GB" altLang="ru-RU" sz="3200" b="1" dirty="0">
                <a:solidFill>
                  <a:srgbClr val="3333CC"/>
                </a:solidFill>
              </a:rPr>
              <a:t> x=new </a:t>
            </a:r>
            <a:r>
              <a:rPr lang="en-GB" altLang="ru-RU" sz="3200" b="1" dirty="0" err="1">
                <a:solidFill>
                  <a:srgbClr val="3333CC"/>
                </a:solidFill>
              </a:rPr>
              <a:t>ArrayList</a:t>
            </a:r>
            <a:r>
              <a:rPr lang="en-GB" altLang="ru-RU" sz="3200" b="1" dirty="0">
                <a:solidFill>
                  <a:srgbClr val="3333CC"/>
                </a:solidFill>
              </a:rPr>
              <a:t>(</a:t>
            </a:r>
            <a:r>
              <a:rPr lang="en-GB" altLang="ru-RU" sz="3200" b="1" dirty="0">
                <a:solidFill>
                  <a:srgbClr val="CC0000"/>
                </a:solidFill>
              </a:rPr>
              <a:t>n</a:t>
            </a:r>
            <a:r>
              <a:rPr lang="en-GB" altLang="ru-RU" sz="3200" b="1" dirty="0">
                <a:solidFill>
                  <a:srgbClr val="3333CC"/>
                </a:solidFill>
              </a:rPr>
              <a:t>);</a:t>
            </a:r>
          </a:p>
          <a:p>
            <a:pPr marL="609600" indent="-609600">
              <a:buNone/>
            </a:pPr>
            <a:r>
              <a:rPr lang="en-GB" altLang="ru-RU" sz="3200" b="1" dirty="0">
                <a:solidFill>
                  <a:srgbClr val="3333CC"/>
                </a:solidFill>
              </a:rPr>
              <a:t>3) </a:t>
            </a:r>
            <a:r>
              <a:rPr lang="uk-UA" altLang="ru-RU" sz="3200" b="1" dirty="0">
                <a:solidFill>
                  <a:srgbClr val="3333CC"/>
                </a:solidFill>
              </a:rPr>
              <a:t>Створення об'єкту на базі раніше створеного об'єкту  </a:t>
            </a:r>
            <a:r>
              <a:rPr lang="en-US" altLang="ru-RU" sz="3200" b="1" i="1" dirty="0" smtClean="0">
                <a:solidFill>
                  <a:srgbClr val="3333CC"/>
                </a:solidFill>
              </a:rPr>
              <a:t>x</a:t>
            </a:r>
            <a:r>
              <a:rPr lang="en-US" altLang="ru-RU" sz="3200" b="1" dirty="0">
                <a:solidFill>
                  <a:srgbClr val="3333CC"/>
                </a:solidFill>
              </a:rPr>
              <a:t> </a:t>
            </a:r>
            <a:r>
              <a:rPr lang="uk-UA" altLang="ru-RU" sz="3200" b="1" dirty="0">
                <a:solidFill>
                  <a:srgbClr val="3333CC"/>
                </a:solidFill>
              </a:rPr>
              <a:t>типу</a:t>
            </a:r>
            <a:r>
              <a:rPr lang="en-US" altLang="ru-RU" sz="3200" b="1" dirty="0">
                <a:solidFill>
                  <a:srgbClr val="3333CC"/>
                </a:solidFill>
              </a:rPr>
              <a:t> </a:t>
            </a:r>
            <a:r>
              <a:rPr lang="en-US" altLang="ru-RU" sz="3200" b="1" dirty="0" err="1">
                <a:solidFill>
                  <a:srgbClr val="3333CC"/>
                </a:solidFill>
              </a:rPr>
              <a:t>ArrayList</a:t>
            </a:r>
            <a:r>
              <a:rPr lang="en-US" altLang="ru-RU" sz="3200" b="1" dirty="0">
                <a:solidFill>
                  <a:srgbClr val="3333CC"/>
                </a:solidFill>
              </a:rPr>
              <a:t>:</a:t>
            </a:r>
          </a:p>
          <a:p>
            <a:pPr marL="609600" indent="-609600">
              <a:buNone/>
            </a:pPr>
            <a:r>
              <a:rPr lang="en-US" altLang="ru-RU" sz="3200" b="1" dirty="0" err="1">
                <a:solidFill>
                  <a:srgbClr val="3333CC"/>
                </a:solidFill>
              </a:rPr>
              <a:t>ArrayList</a:t>
            </a:r>
            <a:r>
              <a:rPr lang="en-US" altLang="ru-RU" sz="3200" b="1" dirty="0">
                <a:solidFill>
                  <a:srgbClr val="3333CC"/>
                </a:solidFill>
              </a:rPr>
              <a:t> x1=new </a:t>
            </a:r>
            <a:r>
              <a:rPr lang="en-US" altLang="ru-RU" sz="3200" b="1" dirty="0" err="1">
                <a:solidFill>
                  <a:srgbClr val="3333CC"/>
                </a:solidFill>
              </a:rPr>
              <a:t>ArrayList</a:t>
            </a:r>
            <a:r>
              <a:rPr lang="en-US" altLang="ru-RU" sz="3200" b="1" dirty="0">
                <a:solidFill>
                  <a:srgbClr val="3333CC"/>
                </a:solidFill>
              </a:rPr>
              <a:t>(x);</a:t>
            </a:r>
          </a:p>
          <a:p>
            <a:pPr marL="609600" indent="-609600">
              <a:buNone/>
            </a:pPr>
            <a:r>
              <a:rPr lang="uk-UA" altLang="ru-RU" sz="3200" b="1" dirty="0">
                <a:solidFill>
                  <a:srgbClr val="3333CC"/>
                </a:solidFill>
              </a:rPr>
              <a:t>У цьому випадку масив</a:t>
            </a:r>
            <a:r>
              <a:rPr lang="en-US" altLang="ru-RU" sz="3200" b="1" dirty="0">
                <a:solidFill>
                  <a:srgbClr val="3333CC"/>
                </a:solidFill>
              </a:rPr>
              <a:t> </a:t>
            </a:r>
            <a:r>
              <a:rPr lang="en-US" altLang="ru-RU" sz="3200" b="1" i="1" dirty="0" smtClean="0">
                <a:solidFill>
                  <a:srgbClr val="3333CC"/>
                </a:solidFill>
              </a:rPr>
              <a:t>x1</a:t>
            </a:r>
            <a:r>
              <a:rPr lang="uk-UA" altLang="ru-RU" sz="3200" b="1" dirty="0">
                <a:solidFill>
                  <a:srgbClr val="3333CC"/>
                </a:solidFill>
              </a:rPr>
              <a:t> буде точною копією масиву </a:t>
            </a:r>
            <a:r>
              <a:rPr lang="en-US" altLang="ru-RU" sz="3200" b="1" i="1" dirty="0" smtClean="0">
                <a:solidFill>
                  <a:srgbClr val="3333CC"/>
                </a:solidFill>
              </a:rPr>
              <a:t>x.</a:t>
            </a:r>
            <a:endParaRPr lang="en-GB" altLang="ru-RU" sz="3200" b="1" i="1" dirty="0" smtClean="0">
              <a:solidFill>
                <a:srgbClr val="3333CC"/>
              </a:solidFill>
            </a:endParaRPr>
          </a:p>
          <a:p>
            <a:pPr marL="609600" indent="-609600" algn="ctr">
              <a:buNone/>
            </a:pPr>
            <a:endParaRPr lang="en-GB" altLang="ru-RU" b="1" dirty="0">
              <a:solidFill>
                <a:srgbClr val="3333CC"/>
              </a:solidFill>
            </a:endParaRPr>
          </a:p>
          <a:p>
            <a:pPr marL="609600" indent="-609600" algn="ctr">
              <a:buNone/>
            </a:pPr>
            <a:endParaRPr lang="ru-RU" altLang="ru-RU" b="1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54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0FDC4D9-9DCB-4FFC-9709-B36D14ED08D9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150</a:t>
            </a:fld>
            <a:endParaRPr lang="ru-RU" altLang="ru-RU" sz="1400"/>
          </a:p>
        </p:txBody>
      </p:sp>
      <p:sp>
        <p:nvSpPr>
          <p:cNvPr id="436227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uk-UA" altLang="ru-RU" b="1" i="1" smtClean="0">
                <a:solidFill>
                  <a:srgbClr val="0000FF"/>
                </a:solidFill>
              </a:rPr>
              <a:t>Вибрати тип моделі “</a:t>
            </a:r>
            <a:r>
              <a:rPr lang="ru-RU" altLang="ru-RU" b="1" i="1" smtClean="0">
                <a:solidFill>
                  <a:srgbClr val="0000FF"/>
                </a:solidFill>
              </a:rPr>
              <a:t>Набор данных</a:t>
            </a:r>
            <a:r>
              <a:rPr lang="uk-UA" altLang="ru-RU" b="1" i="1" smtClean="0">
                <a:solidFill>
                  <a:srgbClr val="0000FF"/>
                </a:solidFill>
              </a:rPr>
              <a:t>”.</a:t>
            </a:r>
          </a:p>
          <a:p>
            <a:pPr algn="ctr" eaLnBrk="1" hangingPunct="1">
              <a:buFontTx/>
              <a:buNone/>
            </a:pPr>
            <a:r>
              <a:rPr lang="uk-UA" altLang="ru-RU" b="1" i="1" smtClean="0">
                <a:solidFill>
                  <a:srgbClr val="0000FF"/>
                </a:solidFill>
              </a:rPr>
              <a:t>“Далее”</a:t>
            </a:r>
            <a:endParaRPr lang="ru-RU" altLang="ru-RU" b="1" i="1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4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91AD9B9-8389-4DBE-B6EC-FE74C6006FA6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151</a:t>
            </a:fld>
            <a:endParaRPr lang="ru-RU" altLang="ru-RU" sz="1400"/>
          </a:p>
        </p:txBody>
      </p:sp>
      <p:pic>
        <p:nvPicPr>
          <p:cNvPr id="4372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38100"/>
            <a:ext cx="8820150" cy="693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68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1879B94-792D-487D-BA2A-58D1C5E2B7D6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152</a:t>
            </a:fld>
            <a:endParaRPr lang="ru-RU" altLang="ru-RU" sz="1400"/>
          </a:p>
        </p:txBody>
      </p:sp>
      <p:sp>
        <p:nvSpPr>
          <p:cNvPr id="43827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uk-UA" altLang="ru-RU" b="1" smtClean="0"/>
              <a:t>Натиснути “Готово”. Буде створена пуста база даних. Її </a:t>
            </a:r>
            <a:r>
              <a:rPr lang="en-US" altLang="ru-RU" b="1" smtClean="0"/>
              <a:t> </a:t>
            </a:r>
            <a:r>
              <a:rPr lang="uk-UA" altLang="ru-RU" b="1" smtClean="0"/>
              <a:t>автоматично створене ім'я </a:t>
            </a:r>
          </a:p>
          <a:p>
            <a:pPr eaLnBrk="1" hangingPunct="1">
              <a:buFontTx/>
              <a:buNone/>
            </a:pPr>
            <a:r>
              <a:rPr lang="en-US" altLang="ru-RU" b="1" smtClean="0">
                <a:solidFill>
                  <a:srgbClr val="0000FF"/>
                </a:solidFill>
              </a:rPr>
              <a:t>Database1DataSet</a:t>
            </a:r>
            <a:r>
              <a:rPr lang="uk-UA" altLang="ru-RU" b="1" smtClean="0"/>
              <a:t> – зліва внизу.</a:t>
            </a:r>
          </a:p>
          <a:p>
            <a:pPr eaLnBrk="1" hangingPunct="1">
              <a:buFontTx/>
              <a:buNone/>
            </a:pPr>
            <a:r>
              <a:rPr lang="uk-UA" altLang="ru-RU" b="1" smtClean="0"/>
              <a:t>Відповідний файл </a:t>
            </a:r>
            <a:r>
              <a:rPr lang="en-US" altLang="ru-RU" b="1" smtClean="0">
                <a:solidFill>
                  <a:srgbClr val="0000FF"/>
                </a:solidFill>
              </a:rPr>
              <a:t>Database1.sdf</a:t>
            </a:r>
            <a:r>
              <a:rPr lang="en-US" altLang="ru-RU" b="1" smtClean="0"/>
              <a:t> </a:t>
            </a:r>
            <a:r>
              <a:rPr lang="uk-UA" altLang="ru-RU" b="1" smtClean="0"/>
              <a:t>можна побачити в “</a:t>
            </a:r>
            <a:r>
              <a:rPr lang="ru-RU" altLang="ru-RU" b="1" smtClean="0"/>
              <a:t>Обозреватель решения</a:t>
            </a:r>
            <a:r>
              <a:rPr lang="uk-UA" altLang="ru-RU" b="1" smtClean="0"/>
              <a:t>”</a:t>
            </a:r>
            <a:endParaRPr lang="ru-RU" altLang="ru-RU" b="1" smtClean="0"/>
          </a:p>
        </p:txBody>
      </p:sp>
    </p:spTree>
    <p:extLst>
      <p:ext uri="{BB962C8B-B14F-4D97-AF65-F5344CB8AC3E}">
        <p14:creationId xmlns:p14="http://schemas.microsoft.com/office/powerpoint/2010/main" val="186145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AA83219-5205-41FC-9F5F-61F0434F5C1D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153</a:t>
            </a:fld>
            <a:endParaRPr lang="ru-RU" altLang="ru-RU" sz="1400"/>
          </a:p>
        </p:txBody>
      </p:sp>
      <p:sp>
        <p:nvSpPr>
          <p:cNvPr id="4392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9144000" cy="6858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uk-UA" altLang="ru-RU" b="1" smtClean="0">
                <a:solidFill>
                  <a:srgbClr val="0000FF"/>
                </a:solidFill>
              </a:rPr>
              <a:t>Створити таблицю для списку контактів</a:t>
            </a:r>
          </a:p>
          <a:p>
            <a:pPr eaLnBrk="1" hangingPunct="1">
              <a:buFontTx/>
              <a:buNone/>
            </a:pPr>
            <a:endParaRPr lang="uk-UA" altLang="ru-RU" b="1" smtClean="0"/>
          </a:p>
          <a:p>
            <a:pPr eaLnBrk="1" hangingPunct="1">
              <a:buFontTx/>
              <a:buNone/>
            </a:pPr>
            <a:r>
              <a:rPr lang="uk-UA" altLang="ru-RU" b="1" smtClean="0"/>
              <a:t>Меню:”</a:t>
            </a:r>
            <a:r>
              <a:rPr lang="ru-RU" altLang="ru-RU" b="1" smtClean="0">
                <a:solidFill>
                  <a:srgbClr val="FF3300"/>
                </a:solidFill>
              </a:rPr>
              <a:t>Вид</a:t>
            </a:r>
            <a:r>
              <a:rPr lang="en-US" altLang="ru-RU" b="1" smtClean="0">
                <a:solidFill>
                  <a:srgbClr val="FF3300"/>
                </a:solidFill>
              </a:rPr>
              <a:t>/</a:t>
            </a:r>
            <a:r>
              <a:rPr lang="ru-RU" altLang="ru-RU" b="1" smtClean="0">
                <a:solidFill>
                  <a:srgbClr val="FF3300"/>
                </a:solidFill>
              </a:rPr>
              <a:t> Обозреватель серверов </a:t>
            </a:r>
            <a:r>
              <a:rPr lang="en-US" altLang="ru-RU" b="1" smtClean="0">
                <a:solidFill>
                  <a:srgbClr val="FF3300"/>
                </a:solidFill>
              </a:rPr>
              <a:t>/ </a:t>
            </a:r>
            <a:r>
              <a:rPr lang="ru-RU" altLang="ru-RU" b="1" smtClean="0">
                <a:solidFill>
                  <a:srgbClr val="FF3300"/>
                </a:solidFill>
              </a:rPr>
              <a:t>Таблицы</a:t>
            </a:r>
            <a:r>
              <a:rPr lang="en-US" altLang="ru-RU" b="1" smtClean="0">
                <a:solidFill>
                  <a:srgbClr val="FF3300"/>
                </a:solidFill>
              </a:rPr>
              <a:t> /</a:t>
            </a:r>
            <a:r>
              <a:rPr lang="ru-RU" altLang="ru-RU" b="1" smtClean="0">
                <a:solidFill>
                  <a:srgbClr val="FF3300"/>
                </a:solidFill>
              </a:rPr>
              <a:t> правая кнопка мыши </a:t>
            </a:r>
            <a:r>
              <a:rPr lang="en-US" altLang="ru-RU" b="1" smtClean="0">
                <a:solidFill>
                  <a:srgbClr val="FF3300"/>
                </a:solidFill>
              </a:rPr>
              <a:t>/</a:t>
            </a:r>
            <a:r>
              <a:rPr lang="ru-RU" altLang="ru-RU" b="1" smtClean="0">
                <a:solidFill>
                  <a:srgbClr val="FF3300"/>
                </a:solidFill>
              </a:rPr>
              <a:t>Создать таблицу</a:t>
            </a:r>
            <a:r>
              <a:rPr lang="uk-UA" altLang="ru-RU" b="1" smtClean="0"/>
              <a:t>”</a:t>
            </a:r>
            <a:r>
              <a:rPr lang="en-US" altLang="ru-RU" b="1" smtClean="0"/>
              <a:t>.</a:t>
            </a:r>
            <a:endParaRPr lang="uk-UA" altLang="ru-RU" b="1" smtClean="0"/>
          </a:p>
          <a:p>
            <a:pPr eaLnBrk="1" hangingPunct="1">
              <a:buFontTx/>
              <a:buNone/>
            </a:pPr>
            <a:r>
              <a:rPr lang="uk-UA" altLang="ru-RU" b="1" smtClean="0"/>
              <a:t>Замість “</a:t>
            </a:r>
            <a:r>
              <a:rPr lang="ru-RU" altLang="ru-RU" b="1" smtClean="0">
                <a:solidFill>
                  <a:srgbClr val="FF3300"/>
                </a:solidFill>
              </a:rPr>
              <a:t>Обозреватель серверов</a:t>
            </a:r>
            <a:r>
              <a:rPr lang="uk-UA" altLang="ru-RU" b="1" smtClean="0"/>
              <a:t>” можна двічі клацнути по файлу</a:t>
            </a:r>
            <a:r>
              <a:rPr lang="uk-UA" altLang="ru-RU" b="1" smtClean="0">
                <a:solidFill>
                  <a:srgbClr val="FF3300"/>
                </a:solidFill>
              </a:rPr>
              <a:t> </a:t>
            </a:r>
            <a:r>
              <a:rPr lang="en-US" altLang="ru-RU" b="1" smtClean="0">
                <a:solidFill>
                  <a:srgbClr val="FF3300"/>
                </a:solidFill>
              </a:rPr>
              <a:t>Database1.sdf</a:t>
            </a:r>
            <a:r>
              <a:rPr lang="uk-UA" altLang="ru-RU" b="1" smtClean="0">
                <a:solidFill>
                  <a:srgbClr val="FF3300"/>
                </a:solidFill>
              </a:rPr>
              <a:t> </a:t>
            </a:r>
            <a:r>
              <a:rPr lang="uk-UA" altLang="ru-RU" b="1" smtClean="0"/>
              <a:t>”. Далі  приведена  послідовність.</a:t>
            </a:r>
            <a:endParaRPr lang="ru-RU" altLang="ru-RU" b="1" smtClean="0"/>
          </a:p>
        </p:txBody>
      </p:sp>
    </p:spTree>
    <p:extLst>
      <p:ext uri="{BB962C8B-B14F-4D97-AF65-F5344CB8AC3E}">
        <p14:creationId xmlns:p14="http://schemas.microsoft.com/office/powerpoint/2010/main" val="31279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0DF5C9-58E4-4A35-A1C0-7C2372E6A7FD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154</a:t>
            </a:fld>
            <a:endParaRPr lang="ru-RU" altLang="ru-RU" sz="1400"/>
          </a:p>
        </p:txBody>
      </p:sp>
      <p:pic>
        <p:nvPicPr>
          <p:cNvPr id="4403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379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6A7F1E0-37EE-4A76-A314-D32C15125FF9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155</a:t>
            </a:fld>
            <a:endParaRPr lang="ru-RU" altLang="ru-RU" sz="1400"/>
          </a:p>
        </p:txBody>
      </p:sp>
      <p:pic>
        <p:nvPicPr>
          <p:cNvPr id="4413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1450"/>
            <a:ext cx="9144000" cy="651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118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06FEAE-BB7D-4AAB-8802-2C3881DC7FEA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156</a:t>
            </a:fld>
            <a:endParaRPr lang="ru-RU" altLang="ru-RU" sz="1400"/>
          </a:p>
        </p:txBody>
      </p:sp>
      <p:pic>
        <p:nvPicPr>
          <p:cNvPr id="4423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546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223F66-DD65-46B9-B91E-D0AC8C537366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157</a:t>
            </a:fld>
            <a:endParaRPr lang="ru-RU" altLang="ru-RU" sz="1400"/>
          </a:p>
        </p:txBody>
      </p:sp>
      <p:sp>
        <p:nvSpPr>
          <p:cNvPr id="4433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9144000" cy="6858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uk-UA" altLang="ru-RU" b="1" smtClean="0"/>
              <a:t>Заголовок таблиці – </a:t>
            </a:r>
            <a:r>
              <a:rPr lang="en-US" altLang="ru-RU" b="1" smtClean="0">
                <a:solidFill>
                  <a:srgbClr val="FF3300"/>
                </a:solidFill>
              </a:rPr>
              <a:t>People</a:t>
            </a:r>
          </a:p>
          <a:p>
            <a:pPr eaLnBrk="1" hangingPunct="1">
              <a:buFontTx/>
              <a:buNone/>
            </a:pPr>
            <a:r>
              <a:rPr lang="en-US" altLang="ru-RU" b="1" smtClean="0">
                <a:solidFill>
                  <a:srgbClr val="FF3300"/>
                </a:solidFill>
              </a:rPr>
              <a:t>ContactID</a:t>
            </a:r>
            <a:r>
              <a:rPr lang="en-US" altLang="ru-RU" b="1" smtClean="0"/>
              <a:t> – </a:t>
            </a:r>
            <a:r>
              <a:rPr lang="uk-UA" altLang="ru-RU" b="1" smtClean="0"/>
              <a:t>ідентифікатор усієї таблиці. </a:t>
            </a:r>
          </a:p>
          <a:p>
            <a:pPr eaLnBrk="1" hangingPunct="1">
              <a:buFontTx/>
              <a:buNone/>
            </a:pPr>
            <a:r>
              <a:rPr lang="uk-UA" altLang="ru-RU" b="1" smtClean="0"/>
              <a:t>Його тип</a:t>
            </a:r>
            <a:r>
              <a:rPr lang="uk-UA" altLang="ru-RU" b="1" smtClean="0">
                <a:solidFill>
                  <a:srgbClr val="FF3300"/>
                </a:solidFill>
              </a:rPr>
              <a:t> </a:t>
            </a:r>
            <a:r>
              <a:rPr lang="en-US" altLang="ru-RU" b="1" smtClean="0">
                <a:solidFill>
                  <a:srgbClr val="FF3300"/>
                </a:solidFill>
              </a:rPr>
              <a:t>int</a:t>
            </a:r>
            <a:r>
              <a:rPr lang="en-US" altLang="ru-RU" b="1" smtClean="0"/>
              <a:t> </a:t>
            </a:r>
            <a:r>
              <a:rPr lang="uk-UA" altLang="ru-RU" b="1" smtClean="0"/>
              <a:t>вибирається із списку</a:t>
            </a:r>
            <a:r>
              <a:rPr lang="ru-RU" altLang="ru-RU" b="1" smtClean="0"/>
              <a:t>.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«</a:t>
            </a:r>
            <a:r>
              <a:rPr lang="ru-RU" altLang="ru-RU" b="1" smtClean="0">
                <a:solidFill>
                  <a:srgbClr val="FF3300"/>
                </a:solidFill>
              </a:rPr>
              <a:t>Длина</a:t>
            </a:r>
            <a:r>
              <a:rPr lang="ru-RU" altLang="ru-RU" b="1" smtClean="0"/>
              <a:t>» – 4. Визначиться автоматично.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«</a:t>
            </a:r>
            <a:r>
              <a:rPr lang="ru-RU" altLang="ru-RU" b="1" smtClean="0">
                <a:solidFill>
                  <a:srgbClr val="FF3300"/>
                </a:solidFill>
              </a:rPr>
              <a:t>Разрешить значение </a:t>
            </a:r>
            <a:r>
              <a:rPr lang="en-US" altLang="ru-RU" b="1" smtClean="0">
                <a:solidFill>
                  <a:srgbClr val="FF3300"/>
                </a:solidFill>
              </a:rPr>
              <a:t>Null</a:t>
            </a:r>
            <a:r>
              <a:rPr lang="ru-RU" altLang="ru-RU" b="1" smtClean="0"/>
              <a:t>» - «Нет».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«</a:t>
            </a:r>
            <a:r>
              <a:rPr lang="ru-RU" altLang="ru-RU" b="1" smtClean="0">
                <a:solidFill>
                  <a:srgbClr val="FF3300"/>
                </a:solidFill>
              </a:rPr>
              <a:t>Уникальный</a:t>
            </a:r>
            <a:r>
              <a:rPr lang="ru-RU" altLang="ru-RU" b="1" smtClean="0"/>
              <a:t>» - «Да».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«</a:t>
            </a:r>
            <a:r>
              <a:rPr lang="ru-RU" altLang="ru-RU" b="1" smtClean="0">
                <a:solidFill>
                  <a:srgbClr val="FF3300"/>
                </a:solidFill>
              </a:rPr>
              <a:t>Первичный</a:t>
            </a:r>
            <a:r>
              <a:rPr lang="ru-RU" altLang="ru-RU" b="1" smtClean="0"/>
              <a:t>» - «Да». </a:t>
            </a:r>
            <a:r>
              <a:rPr lang="uk-UA" altLang="ru-RU" b="1" smtClean="0"/>
              <a:t>Це означає, що це поле використовується як унікальний ідентифікатор запису.</a:t>
            </a:r>
          </a:p>
          <a:p>
            <a:pPr eaLnBrk="1" hangingPunct="1">
              <a:buFontTx/>
              <a:buNone/>
            </a:pPr>
            <a:r>
              <a:rPr lang="uk-UA" altLang="ru-RU" b="1" smtClean="0"/>
              <a:t>Щоб </a:t>
            </a:r>
            <a:r>
              <a:rPr lang="en-US" altLang="ru-RU" b="1" smtClean="0">
                <a:solidFill>
                  <a:srgbClr val="FF3300"/>
                </a:solidFill>
              </a:rPr>
              <a:t>ContactID</a:t>
            </a:r>
            <a:r>
              <a:rPr lang="en-US" altLang="ru-RU" b="1" smtClean="0"/>
              <a:t> </a:t>
            </a:r>
            <a:r>
              <a:rPr lang="uk-UA" altLang="ru-RU" b="1" smtClean="0"/>
              <a:t>дійсно був ідентифікатором усієї таблиці, треба властивість</a:t>
            </a:r>
          </a:p>
          <a:p>
            <a:pPr eaLnBrk="1" hangingPunct="1">
              <a:buFontTx/>
              <a:buNone/>
            </a:pPr>
            <a:r>
              <a:rPr lang="uk-UA" altLang="ru-RU" b="1" smtClean="0"/>
              <a:t>“</a:t>
            </a:r>
            <a:r>
              <a:rPr lang="ru-RU" altLang="ru-RU" b="1" smtClean="0">
                <a:solidFill>
                  <a:srgbClr val="FF3300"/>
                </a:solidFill>
              </a:rPr>
              <a:t>Идентификация</a:t>
            </a:r>
            <a:r>
              <a:rPr lang="uk-UA" altLang="ru-RU" b="1" smtClean="0"/>
              <a:t>”установити в </a:t>
            </a:r>
            <a:r>
              <a:rPr lang="en-US" altLang="ru-RU" b="1" smtClean="0">
                <a:solidFill>
                  <a:srgbClr val="FF3300"/>
                </a:solidFill>
              </a:rPr>
              <a:t>True</a:t>
            </a:r>
            <a:r>
              <a:rPr lang="en-US" altLang="ru-RU" b="1" smtClean="0"/>
              <a:t>.</a:t>
            </a:r>
            <a:endParaRPr lang="ru-RU" altLang="ru-RU" b="1" smtClean="0"/>
          </a:p>
        </p:txBody>
      </p:sp>
    </p:spTree>
    <p:extLst>
      <p:ext uri="{BB962C8B-B14F-4D97-AF65-F5344CB8AC3E}">
        <p14:creationId xmlns:p14="http://schemas.microsoft.com/office/powerpoint/2010/main" val="155944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BD5487C-101F-47E4-A774-19717E272E71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158</a:t>
            </a:fld>
            <a:endParaRPr lang="ru-RU" altLang="ru-RU" sz="1400"/>
          </a:p>
        </p:txBody>
      </p:sp>
      <p:sp>
        <p:nvSpPr>
          <p:cNvPr id="44441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1"/>
            <a:ext cx="8686800" cy="6126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uk-UA" altLang="ru-RU" b="1" smtClean="0"/>
              <a:t>Поля</a:t>
            </a:r>
            <a:r>
              <a:rPr lang="en-US" altLang="ru-RU" b="1" smtClean="0"/>
              <a:t>:</a:t>
            </a:r>
            <a:r>
              <a:rPr lang="uk-UA" altLang="ru-RU" b="1" smtClean="0"/>
              <a:t> </a:t>
            </a:r>
            <a:r>
              <a:rPr lang="en-US" altLang="ru-RU" b="1" smtClean="0">
                <a:solidFill>
                  <a:srgbClr val="0000FF"/>
                </a:solidFill>
              </a:rPr>
              <a:t>Name, Company, Telephone, E-mail</a:t>
            </a:r>
            <a:r>
              <a:rPr lang="en-US" altLang="ru-RU" b="1" smtClean="0"/>
              <a:t> </a:t>
            </a:r>
            <a:r>
              <a:rPr lang="uk-UA" altLang="ru-RU" b="1" smtClean="0"/>
              <a:t>мають тип </a:t>
            </a:r>
            <a:r>
              <a:rPr lang="en-US" altLang="ru-RU" b="1" smtClean="0">
                <a:solidFill>
                  <a:srgbClr val="0000FF"/>
                </a:solidFill>
              </a:rPr>
              <a:t>nvarchar</a:t>
            </a:r>
            <a:r>
              <a:rPr lang="en-US" altLang="ru-RU" b="1" smtClean="0"/>
              <a:t>,</a:t>
            </a:r>
            <a:r>
              <a:rPr lang="uk-UA" altLang="ru-RU" b="1" smtClean="0"/>
              <a:t> бо їхні значення являють собою рядки символів. Їхня довжина автоматично установлюється рівною </a:t>
            </a:r>
            <a:r>
              <a:rPr lang="uk-UA" altLang="ru-RU" b="1" smtClean="0">
                <a:solidFill>
                  <a:srgbClr val="0000FF"/>
                </a:solidFill>
              </a:rPr>
              <a:t>100</a:t>
            </a:r>
            <a:r>
              <a:rPr lang="uk-UA" altLang="ru-RU" b="1" smtClean="0"/>
              <a:t>.</a:t>
            </a:r>
          </a:p>
          <a:p>
            <a:pPr eaLnBrk="1" hangingPunct="1">
              <a:buFontTx/>
              <a:buNone/>
            </a:pPr>
            <a:r>
              <a:rPr lang="uk-UA" altLang="ru-RU" b="1" smtClean="0"/>
              <a:t>Тип поля </a:t>
            </a:r>
            <a:r>
              <a:rPr lang="en-US" altLang="ru-RU" b="1" smtClean="0">
                <a:solidFill>
                  <a:srgbClr val="0000FF"/>
                </a:solidFill>
              </a:rPr>
              <a:t>Client </a:t>
            </a:r>
            <a:r>
              <a:rPr lang="en-US" altLang="ru-RU" b="1" smtClean="0"/>
              <a:t>– </a:t>
            </a:r>
            <a:r>
              <a:rPr lang="en-US" altLang="ru-RU" b="1" smtClean="0">
                <a:solidFill>
                  <a:srgbClr val="0000FF"/>
                </a:solidFill>
              </a:rPr>
              <a:t>bit</a:t>
            </a:r>
            <a:r>
              <a:rPr lang="uk-UA" altLang="ru-RU" b="1" smtClean="0"/>
              <a:t>, бо приймає значення </a:t>
            </a:r>
            <a:r>
              <a:rPr lang="en-US" altLang="ru-RU" b="1" smtClean="0">
                <a:solidFill>
                  <a:srgbClr val="0000FF"/>
                </a:solidFill>
              </a:rPr>
              <a:t>true </a:t>
            </a:r>
            <a:r>
              <a:rPr lang="uk-UA" altLang="ru-RU" b="1" smtClean="0"/>
              <a:t>або </a:t>
            </a:r>
            <a:r>
              <a:rPr lang="en-US" altLang="ru-RU" b="1" smtClean="0">
                <a:solidFill>
                  <a:srgbClr val="0000FF"/>
                </a:solidFill>
              </a:rPr>
              <a:t>false</a:t>
            </a:r>
            <a:r>
              <a:rPr lang="en-US" altLang="ru-RU" b="1" smtClean="0"/>
              <a:t>.</a:t>
            </a:r>
            <a:endParaRPr lang="uk-UA" altLang="ru-RU" b="1" smtClean="0"/>
          </a:p>
          <a:p>
            <a:pPr eaLnBrk="1" hangingPunct="1">
              <a:buFontTx/>
              <a:buNone/>
            </a:pPr>
            <a:r>
              <a:rPr lang="en-US" altLang="ru-RU" b="1" smtClean="0">
                <a:solidFill>
                  <a:srgbClr val="0000FF"/>
                </a:solidFill>
              </a:rPr>
              <a:t>LastCall </a:t>
            </a:r>
            <a:r>
              <a:rPr lang="uk-UA" altLang="ru-RU" b="1" smtClean="0"/>
              <a:t> має тип </a:t>
            </a:r>
            <a:r>
              <a:rPr lang="en-US" altLang="ru-RU" b="1" smtClean="0">
                <a:solidFill>
                  <a:srgbClr val="0000FF"/>
                </a:solidFill>
              </a:rPr>
              <a:t>datetime</a:t>
            </a:r>
            <a:r>
              <a:rPr lang="uk-UA" altLang="ru-RU" b="1" smtClean="0"/>
              <a:t>.</a:t>
            </a:r>
          </a:p>
          <a:p>
            <a:pPr eaLnBrk="1" hangingPunct="1">
              <a:buFontTx/>
              <a:buNone/>
            </a:pPr>
            <a:r>
              <a:rPr lang="uk-UA" altLang="ru-RU" b="1" smtClean="0"/>
              <a:t>Усі ці поля можуть приймати значення </a:t>
            </a:r>
            <a:r>
              <a:rPr lang="en-US" altLang="ru-RU" b="1" smtClean="0"/>
              <a:t>Null</a:t>
            </a:r>
            <a:r>
              <a:rPr lang="uk-UA" altLang="ru-RU" b="1" smtClean="0"/>
              <a:t>, не являються унікальними і первісними.</a:t>
            </a:r>
            <a:endParaRPr lang="ru-RU" altLang="ru-RU" b="1" smtClean="0"/>
          </a:p>
        </p:txBody>
      </p:sp>
    </p:spTree>
    <p:extLst>
      <p:ext uri="{BB962C8B-B14F-4D97-AF65-F5344CB8AC3E}">
        <p14:creationId xmlns:p14="http://schemas.microsoft.com/office/powerpoint/2010/main" val="300883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50B0C93-3D3E-4641-809D-89FA7BA74B07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159</a:t>
            </a:fld>
            <a:endParaRPr lang="ru-RU" altLang="ru-RU" sz="1400"/>
          </a:p>
        </p:txBody>
      </p:sp>
      <p:sp>
        <p:nvSpPr>
          <p:cNvPr id="4454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1"/>
            <a:ext cx="8686800" cy="6126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uk-UA" altLang="ru-RU" b="1" i="1" smtClean="0">
                <a:solidFill>
                  <a:srgbClr val="0000FF"/>
                </a:solidFill>
              </a:rPr>
              <a:t>Заповнити таблицю </a:t>
            </a:r>
            <a:r>
              <a:rPr lang="en-US" altLang="ru-RU" b="1" i="1" smtClean="0">
                <a:solidFill>
                  <a:srgbClr val="0000FF"/>
                </a:solidFill>
              </a:rPr>
              <a:t>People </a:t>
            </a:r>
            <a:r>
              <a:rPr lang="uk-UA" altLang="ru-RU" b="1" i="1" smtClean="0">
                <a:solidFill>
                  <a:srgbClr val="0000FF"/>
                </a:solidFill>
              </a:rPr>
              <a:t>бази даних: </a:t>
            </a:r>
            <a:endParaRPr lang="en-US" altLang="ru-RU" b="1" i="1" smtClean="0">
              <a:solidFill>
                <a:srgbClr val="0000FF"/>
              </a:solidFill>
            </a:endParaRPr>
          </a:p>
          <a:p>
            <a:pPr eaLnBrk="1" hangingPunct="1">
              <a:buFontTx/>
              <a:buNone/>
            </a:pPr>
            <a:r>
              <a:rPr lang="ru-RU" altLang="ru-RU" b="1" i="1" smtClean="0">
                <a:solidFill>
                  <a:srgbClr val="FF3300"/>
                </a:solidFill>
              </a:rPr>
              <a:t>«Обозреватель серверов</a:t>
            </a:r>
            <a:r>
              <a:rPr lang="en-US" altLang="ru-RU" b="1" i="1" smtClean="0">
                <a:solidFill>
                  <a:srgbClr val="FF3300"/>
                </a:solidFill>
              </a:rPr>
              <a:t>/</a:t>
            </a:r>
            <a:r>
              <a:rPr lang="ru-RU" altLang="ru-RU" b="1" i="1" smtClean="0">
                <a:solidFill>
                  <a:srgbClr val="FF3300"/>
                </a:solidFill>
              </a:rPr>
              <a:t> Таблицы</a:t>
            </a:r>
            <a:r>
              <a:rPr lang="en-US" altLang="ru-RU" b="1" i="1" smtClean="0">
                <a:solidFill>
                  <a:srgbClr val="FF3300"/>
                </a:solidFill>
              </a:rPr>
              <a:t>/</a:t>
            </a:r>
            <a:r>
              <a:rPr lang="ru-RU" altLang="ru-RU" b="1" i="1" smtClean="0">
                <a:solidFill>
                  <a:srgbClr val="FF3300"/>
                </a:solidFill>
              </a:rPr>
              <a:t> </a:t>
            </a:r>
            <a:r>
              <a:rPr lang="en-US" altLang="ru-RU" b="1" i="1" smtClean="0">
                <a:solidFill>
                  <a:srgbClr val="FF3300"/>
                </a:solidFill>
              </a:rPr>
              <a:t>People/</a:t>
            </a:r>
            <a:r>
              <a:rPr lang="ru-RU" altLang="ru-RU" b="1" i="1" smtClean="0">
                <a:solidFill>
                  <a:srgbClr val="FF3300"/>
                </a:solidFill>
              </a:rPr>
              <a:t>правая кнопка </a:t>
            </a:r>
            <a:r>
              <a:rPr lang="en-US" altLang="ru-RU" b="1" i="1" smtClean="0">
                <a:solidFill>
                  <a:srgbClr val="FF3300"/>
                </a:solidFill>
              </a:rPr>
              <a:t>/ </a:t>
            </a:r>
            <a:r>
              <a:rPr lang="ru-RU" altLang="ru-RU" b="1" i="1" smtClean="0">
                <a:solidFill>
                  <a:srgbClr val="FF3300"/>
                </a:solidFill>
              </a:rPr>
              <a:t>Показать таблицу»</a:t>
            </a:r>
          </a:p>
          <a:p>
            <a:pPr eaLnBrk="1" hangingPunct="1">
              <a:buFontTx/>
              <a:buNone/>
            </a:pPr>
            <a:r>
              <a:rPr lang="uk-UA" altLang="ru-RU" b="1" smtClean="0"/>
              <a:t>Заповнити таблицю. Звернути увагу на типи даних. Зокрема при внесенні дати вводити чч</a:t>
            </a:r>
            <a:r>
              <a:rPr lang="en-US" altLang="ru-RU" b="1" smtClean="0"/>
              <a:t>/</a:t>
            </a:r>
            <a:r>
              <a:rPr lang="uk-UA" altLang="ru-RU" b="1" smtClean="0"/>
              <a:t> мм </a:t>
            </a:r>
            <a:r>
              <a:rPr lang="en-US" altLang="ru-RU" b="1" smtClean="0"/>
              <a:t>/</a:t>
            </a:r>
            <a:r>
              <a:rPr lang="uk-UA" altLang="ru-RU" b="1" smtClean="0"/>
              <a:t>рік</a:t>
            </a:r>
            <a:r>
              <a:rPr lang="en-US" altLang="ru-RU" b="1" smtClean="0"/>
              <a:t>/</a:t>
            </a:r>
          </a:p>
          <a:p>
            <a:pPr eaLnBrk="1" hangingPunct="1">
              <a:buFontTx/>
              <a:buNone/>
            </a:pPr>
            <a:r>
              <a:rPr lang="uk-UA" altLang="ru-RU" b="1" smtClean="0"/>
              <a:t>Наприклад,  01</a:t>
            </a:r>
            <a:r>
              <a:rPr lang="en-US" altLang="ru-RU" b="1" smtClean="0"/>
              <a:t>/05/2013</a:t>
            </a:r>
          </a:p>
          <a:p>
            <a:pPr eaLnBrk="1" hangingPunct="1">
              <a:buFontTx/>
              <a:buNone/>
            </a:pPr>
            <a:r>
              <a:rPr lang="uk-UA" altLang="ru-RU" b="1" i="1" smtClean="0">
                <a:solidFill>
                  <a:srgbClr val="FF3300"/>
                </a:solidFill>
              </a:rPr>
              <a:t>Не забути закрити таблицю, клацнувши по хрестику</a:t>
            </a:r>
            <a:r>
              <a:rPr lang="uk-UA" altLang="ru-RU" b="1" smtClean="0"/>
              <a:t>.</a:t>
            </a:r>
            <a:endParaRPr lang="ru-RU" altLang="ru-RU" b="1" smtClean="0"/>
          </a:p>
        </p:txBody>
      </p:sp>
    </p:spTree>
    <p:extLst>
      <p:ext uri="{BB962C8B-B14F-4D97-AF65-F5344CB8AC3E}">
        <p14:creationId xmlns:p14="http://schemas.microsoft.com/office/powerpoint/2010/main" val="4933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0F24DF-0DD7-4CB3-9D6B-B00FEDCF08EE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ru-RU" altLang="ru-RU" sz="1400"/>
          </a:p>
        </p:txBody>
      </p:sp>
      <p:sp>
        <p:nvSpPr>
          <p:cNvPr id="39629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25259"/>
            <a:ext cx="11999934" cy="6596215"/>
          </a:xfrm>
        </p:spPr>
        <p:txBody>
          <a:bodyPr>
            <a:normAutofit/>
          </a:bodyPr>
          <a:lstStyle/>
          <a:p>
            <a:pPr marL="609600" indent="-609600" algn="ctr">
              <a:buNone/>
            </a:pPr>
            <a:r>
              <a:rPr lang="uk-UA" altLang="ru-RU" sz="3600" b="1" i="1" dirty="0" smtClean="0">
                <a:solidFill>
                  <a:srgbClr val="3333CC"/>
                </a:solidFill>
              </a:rPr>
              <a:t>Додавання нових елементів в кінець масиву типу </a:t>
            </a:r>
            <a:r>
              <a:rPr lang="en-US" altLang="ru-RU" sz="3600" b="1" i="1" dirty="0" err="1" smtClean="0">
                <a:solidFill>
                  <a:srgbClr val="3333CC"/>
                </a:solidFill>
              </a:rPr>
              <a:t>ArrayList</a:t>
            </a:r>
            <a:endParaRPr lang="en-US" altLang="ru-RU" sz="3600" b="1" i="1" dirty="0" smtClean="0">
              <a:solidFill>
                <a:srgbClr val="3333CC"/>
              </a:solidFill>
            </a:endParaRPr>
          </a:p>
          <a:p>
            <a:pPr marL="609600" indent="-609600">
              <a:buFontTx/>
              <a:buAutoNum type="arabicParenR"/>
            </a:pPr>
            <a:r>
              <a:rPr lang="uk-UA" altLang="ru-RU" sz="3600" b="1" dirty="0" smtClean="0"/>
              <a:t>Для додавання</a:t>
            </a:r>
            <a:r>
              <a:rPr lang="uk-UA" altLang="ru-RU" sz="3600" b="1" i="1" dirty="0" smtClean="0"/>
              <a:t> по одному елементу</a:t>
            </a:r>
            <a:r>
              <a:rPr lang="en-US" altLang="ru-RU" sz="3600" b="1" i="1" dirty="0" smtClean="0"/>
              <a:t> </a:t>
            </a:r>
            <a:r>
              <a:rPr lang="uk-UA" altLang="ru-RU" sz="3600" b="1" i="1" dirty="0" smtClean="0"/>
              <a:t>- </a:t>
            </a:r>
            <a:r>
              <a:rPr lang="uk-UA" altLang="ru-RU" sz="3600" b="1" dirty="0" smtClean="0"/>
              <a:t>метод</a:t>
            </a:r>
            <a:r>
              <a:rPr lang="uk-UA" altLang="ru-RU" sz="3600" b="1" i="1" dirty="0" smtClean="0">
                <a:solidFill>
                  <a:srgbClr val="3333CC"/>
                </a:solidFill>
              </a:rPr>
              <a:t> </a:t>
            </a:r>
            <a:r>
              <a:rPr lang="en-US" altLang="ru-RU" sz="3600" b="1" i="1" dirty="0" smtClean="0">
                <a:solidFill>
                  <a:srgbClr val="3333CC"/>
                </a:solidFill>
              </a:rPr>
              <a:t>Add(</a:t>
            </a:r>
            <a:r>
              <a:rPr lang="uk-UA" altLang="ru-RU" sz="3600" b="1" i="1" dirty="0" smtClean="0">
                <a:solidFill>
                  <a:srgbClr val="3333CC"/>
                </a:solidFill>
              </a:rPr>
              <a:t>вміст</a:t>
            </a:r>
            <a:r>
              <a:rPr lang="en-US" altLang="ru-RU" sz="3600" b="1" i="1" dirty="0" smtClean="0">
                <a:solidFill>
                  <a:srgbClr val="3333CC"/>
                </a:solidFill>
              </a:rPr>
              <a:t> );</a:t>
            </a:r>
            <a:endParaRPr lang="uk-UA" altLang="ru-RU" sz="3600" b="1" i="1" dirty="0" smtClean="0">
              <a:solidFill>
                <a:srgbClr val="3333CC"/>
              </a:solidFill>
            </a:endParaRPr>
          </a:p>
          <a:p>
            <a:pPr marL="609600" indent="-609600">
              <a:buNone/>
            </a:pPr>
            <a:r>
              <a:rPr lang="uk-UA" altLang="ru-RU" sz="3600" b="1" dirty="0" smtClean="0"/>
              <a:t>Приклад:</a:t>
            </a:r>
            <a:r>
              <a:rPr lang="uk-UA" altLang="ru-RU" sz="3600" b="1" i="1" dirty="0" smtClean="0">
                <a:solidFill>
                  <a:srgbClr val="3333CC"/>
                </a:solidFill>
              </a:rPr>
              <a:t> </a:t>
            </a:r>
            <a:r>
              <a:rPr lang="en-US" altLang="ru-RU" sz="3600" b="1" i="1" dirty="0" err="1" smtClean="0">
                <a:solidFill>
                  <a:srgbClr val="3333CC"/>
                </a:solidFill>
              </a:rPr>
              <a:t>x.Add</a:t>
            </a:r>
            <a:r>
              <a:rPr lang="en-US" altLang="ru-RU" sz="3600" b="1" i="1" dirty="0" smtClean="0">
                <a:solidFill>
                  <a:srgbClr val="3333CC"/>
                </a:solidFill>
              </a:rPr>
              <a:t>(12.5);</a:t>
            </a:r>
          </a:p>
          <a:p>
            <a:pPr marL="609600" indent="-609600">
              <a:buNone/>
            </a:pPr>
            <a:r>
              <a:rPr lang="en-US" altLang="ru-RU" sz="3600" b="1" i="1" dirty="0" smtClean="0"/>
              <a:t>2)</a:t>
            </a:r>
            <a:r>
              <a:rPr lang="en-US" altLang="ru-RU" sz="3600" b="1" i="1" dirty="0" smtClean="0">
                <a:solidFill>
                  <a:srgbClr val="3333CC"/>
                </a:solidFill>
              </a:rPr>
              <a:t> </a:t>
            </a:r>
            <a:r>
              <a:rPr lang="uk-UA" altLang="ru-RU" sz="3600" b="1" dirty="0" smtClean="0"/>
              <a:t>Додавання в кінець масиву іншого раніше створеного масиву- метод</a:t>
            </a:r>
            <a:r>
              <a:rPr lang="en-US" altLang="ru-RU" sz="3600" b="1" dirty="0" smtClean="0"/>
              <a:t> </a:t>
            </a:r>
            <a:r>
              <a:rPr lang="en-US" altLang="ru-RU" sz="3600" b="1" i="1" dirty="0" err="1" smtClean="0">
                <a:solidFill>
                  <a:srgbClr val="3333CC"/>
                </a:solidFill>
              </a:rPr>
              <a:t>AddRange</a:t>
            </a:r>
            <a:r>
              <a:rPr lang="en-US" altLang="ru-RU" sz="3600" b="1" i="1" dirty="0" smtClean="0">
                <a:solidFill>
                  <a:srgbClr val="3333CC"/>
                </a:solidFill>
              </a:rPr>
              <a:t>(</a:t>
            </a:r>
            <a:r>
              <a:rPr lang="uk-UA" altLang="ru-RU" sz="3600" b="1" i="1" dirty="0" err="1" smtClean="0">
                <a:solidFill>
                  <a:srgbClr val="3333CC"/>
                </a:solidFill>
              </a:rPr>
              <a:t>імя_масиву</a:t>
            </a:r>
            <a:r>
              <a:rPr lang="en-US" altLang="ru-RU" sz="3600" b="1" i="1" dirty="0" smtClean="0">
                <a:solidFill>
                  <a:srgbClr val="3333CC"/>
                </a:solidFill>
              </a:rPr>
              <a:t>)</a:t>
            </a:r>
            <a:endParaRPr lang="uk-UA" altLang="ru-RU" sz="3600" b="1" i="1" dirty="0" smtClean="0">
              <a:solidFill>
                <a:srgbClr val="3333CC"/>
              </a:solidFill>
            </a:endParaRPr>
          </a:p>
          <a:p>
            <a:pPr marL="609600" indent="-609600">
              <a:buNone/>
            </a:pPr>
            <a:r>
              <a:rPr lang="uk-UA" altLang="ru-RU" sz="3600" b="1" dirty="0" smtClean="0"/>
              <a:t>Приклад:</a:t>
            </a:r>
            <a:r>
              <a:rPr lang="uk-UA" altLang="ru-RU" sz="3600" b="1" i="1" dirty="0" smtClean="0">
                <a:solidFill>
                  <a:srgbClr val="3333CC"/>
                </a:solidFill>
              </a:rPr>
              <a:t> </a:t>
            </a:r>
            <a:r>
              <a:rPr lang="en-US" altLang="ru-RU" sz="3600" b="1" i="1" dirty="0" smtClean="0">
                <a:solidFill>
                  <a:srgbClr val="3333CC"/>
                </a:solidFill>
              </a:rPr>
              <a:t>x</a:t>
            </a:r>
            <a:r>
              <a:rPr lang="uk-UA" altLang="ru-RU" sz="3600" b="1" i="1" dirty="0" smtClean="0">
                <a:solidFill>
                  <a:srgbClr val="3333CC"/>
                </a:solidFill>
              </a:rPr>
              <a:t>1</a:t>
            </a:r>
            <a:r>
              <a:rPr lang="en-US" altLang="ru-RU" sz="3600" b="1" i="1" dirty="0" smtClean="0">
                <a:solidFill>
                  <a:srgbClr val="3333CC"/>
                </a:solidFill>
              </a:rPr>
              <a:t>.</a:t>
            </a:r>
            <a:r>
              <a:rPr lang="en-US" altLang="ru-RU" sz="3600" b="1" i="1" dirty="0" err="1" smtClean="0">
                <a:solidFill>
                  <a:srgbClr val="3333CC"/>
                </a:solidFill>
              </a:rPr>
              <a:t>AddRange</a:t>
            </a:r>
            <a:r>
              <a:rPr lang="en-US" altLang="ru-RU" sz="3600" b="1" i="1" dirty="0" smtClean="0">
                <a:solidFill>
                  <a:srgbClr val="3333CC"/>
                </a:solidFill>
              </a:rPr>
              <a:t>(x);</a:t>
            </a:r>
          </a:p>
          <a:p>
            <a:pPr marL="609600" indent="-609600">
              <a:buNone/>
            </a:pPr>
            <a:r>
              <a:rPr lang="uk-UA" altLang="ru-RU" sz="3600" b="1" dirty="0" smtClean="0">
                <a:solidFill>
                  <a:srgbClr val="CC0000"/>
                </a:solidFill>
              </a:rPr>
              <a:t>В кінець масиву </a:t>
            </a:r>
            <a:r>
              <a:rPr lang="en-US" altLang="ru-RU" sz="3600" b="1" i="1" dirty="0" smtClean="0">
                <a:solidFill>
                  <a:srgbClr val="CC0000"/>
                </a:solidFill>
              </a:rPr>
              <a:t>x1</a:t>
            </a:r>
            <a:r>
              <a:rPr lang="en-US" altLang="ru-RU" sz="3600" b="1" dirty="0" smtClean="0">
                <a:solidFill>
                  <a:srgbClr val="CC0000"/>
                </a:solidFill>
              </a:rPr>
              <a:t> </a:t>
            </a:r>
            <a:r>
              <a:rPr lang="uk-UA" altLang="ru-RU" sz="3600" b="1" dirty="0" smtClean="0">
                <a:solidFill>
                  <a:srgbClr val="CC0000"/>
                </a:solidFill>
              </a:rPr>
              <a:t>додали масив </a:t>
            </a:r>
            <a:r>
              <a:rPr lang="en-US" altLang="ru-RU" sz="4400" b="1" i="1" dirty="0">
                <a:solidFill>
                  <a:srgbClr val="CC0000"/>
                </a:solidFill>
              </a:rPr>
              <a:t>x</a:t>
            </a:r>
            <a:r>
              <a:rPr lang="en-US" altLang="ru-RU" sz="3600" b="1" dirty="0" smtClean="0">
                <a:solidFill>
                  <a:srgbClr val="CC0000"/>
                </a:solidFill>
              </a:rPr>
              <a:t> </a:t>
            </a:r>
            <a:r>
              <a:rPr lang="uk-UA" altLang="ru-RU" sz="3600" b="1" dirty="0" smtClean="0">
                <a:solidFill>
                  <a:srgbClr val="CC0000"/>
                </a:solidFill>
              </a:rPr>
              <a:t>. Сам масив</a:t>
            </a:r>
            <a:r>
              <a:rPr lang="en-US" altLang="ru-RU" sz="3600" b="1" dirty="0" smtClean="0">
                <a:solidFill>
                  <a:srgbClr val="CC0000"/>
                </a:solidFill>
              </a:rPr>
              <a:t> </a:t>
            </a:r>
            <a:r>
              <a:rPr lang="en-US" altLang="ru-RU" sz="4400" b="1" i="1" dirty="0">
                <a:solidFill>
                  <a:srgbClr val="CC0000"/>
                </a:solidFill>
              </a:rPr>
              <a:t>x</a:t>
            </a:r>
            <a:r>
              <a:rPr lang="uk-UA" altLang="ru-RU" sz="3600" b="1" dirty="0" smtClean="0">
                <a:solidFill>
                  <a:srgbClr val="CC0000"/>
                </a:solidFill>
              </a:rPr>
              <a:t> не</a:t>
            </a:r>
            <a:r>
              <a:rPr lang="en-US" altLang="ru-RU" sz="3600" b="1" dirty="0" smtClean="0">
                <a:solidFill>
                  <a:srgbClr val="CC0000"/>
                </a:solidFill>
              </a:rPr>
              <a:t> </a:t>
            </a:r>
            <a:r>
              <a:rPr lang="uk-UA" altLang="ru-RU" sz="3600" b="1" dirty="0" smtClean="0">
                <a:solidFill>
                  <a:srgbClr val="CC0000"/>
                </a:solidFill>
              </a:rPr>
              <a:t>змінився!</a:t>
            </a:r>
            <a:endParaRPr lang="en-US" altLang="ru-RU" sz="3600" b="1" dirty="0" smtClean="0">
              <a:solidFill>
                <a:srgbClr val="CC0000"/>
              </a:solidFill>
            </a:endParaRPr>
          </a:p>
          <a:p>
            <a:pPr marL="609600" indent="-609600">
              <a:buNone/>
            </a:pPr>
            <a:endParaRPr lang="en-US" altLang="ru-RU" sz="3600" b="1" dirty="0" smtClean="0">
              <a:solidFill>
                <a:srgbClr val="CC0000"/>
              </a:solidFill>
            </a:endParaRPr>
          </a:p>
          <a:p>
            <a:pPr marL="609600" indent="-609600">
              <a:buNone/>
            </a:pPr>
            <a:endParaRPr lang="ru-RU" altLang="ru-RU" sz="3600" b="1" i="1" dirty="0" smtClean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75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FC65B92-00D0-47EA-BDF9-1FD98C2F87D7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160</a:t>
            </a:fld>
            <a:endParaRPr lang="ru-RU" altLang="ru-RU" sz="1400"/>
          </a:p>
        </p:txBody>
      </p:sp>
      <p:sp>
        <p:nvSpPr>
          <p:cNvPr id="44646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9144000" cy="6858000"/>
          </a:xfrm>
        </p:spPr>
        <p:txBody>
          <a:bodyPr/>
          <a:lstStyle/>
          <a:p>
            <a:pPr marL="609600" indent="-609600" algn="ctr">
              <a:lnSpc>
                <a:spcPct val="80000"/>
              </a:lnSpc>
              <a:buNone/>
            </a:pPr>
            <a:r>
              <a:rPr lang="uk-UA" altLang="ru-RU" sz="2400" b="1" i="1">
                <a:solidFill>
                  <a:srgbClr val="0000FF"/>
                </a:solidFill>
              </a:rPr>
              <a:t>Добавити  нове джерело даних.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uk-UA" altLang="ru-RU" sz="2400" b="1" i="1">
                <a:solidFill>
                  <a:srgbClr val="0000FF"/>
                </a:solidFill>
              </a:rPr>
              <a:t>Воно являє собою набір операторів </a:t>
            </a:r>
            <a:r>
              <a:rPr lang="en-US" altLang="ru-RU" sz="2400" b="1" i="1">
                <a:solidFill>
                  <a:srgbClr val="0000FF"/>
                </a:solidFill>
              </a:rPr>
              <a:t>SQL</a:t>
            </a:r>
            <a:r>
              <a:rPr lang="uk-UA" altLang="ru-RU" sz="2400" b="1" i="1">
                <a:solidFill>
                  <a:srgbClr val="0000FF"/>
                </a:solidFill>
              </a:rPr>
              <a:t>, за допомогою яких програма буде звертатися до бази даних.</a:t>
            </a:r>
          </a:p>
          <a:p>
            <a:pPr marL="609600" indent="-609600">
              <a:lnSpc>
                <a:spcPct val="80000"/>
              </a:lnSpc>
              <a:buFontTx/>
              <a:buAutoNum type="arabicParenR"/>
            </a:pPr>
            <a:r>
              <a:rPr lang="uk-UA" altLang="ru-RU" sz="2400" b="1" i="1"/>
              <a:t>Перейти на </a:t>
            </a:r>
            <a:r>
              <a:rPr lang="en-US" altLang="ru-RU" sz="2400" b="1" i="1"/>
              <a:t>Form1.cs[</a:t>
            </a:r>
            <a:r>
              <a:rPr lang="uk-UA" altLang="ru-RU" sz="2400" b="1" i="1">
                <a:solidFill>
                  <a:srgbClr val="0000FF"/>
                </a:solidFill>
              </a:rPr>
              <a:t>конструктор</a:t>
            </a:r>
            <a:r>
              <a:rPr lang="en-US" altLang="ru-RU" sz="2400" b="1" i="1"/>
              <a:t>]</a:t>
            </a:r>
            <a:endParaRPr lang="uk-UA" altLang="ru-RU" sz="2400" b="1" i="1"/>
          </a:p>
          <a:p>
            <a:pPr marL="609600" indent="-609600">
              <a:lnSpc>
                <a:spcPct val="80000"/>
              </a:lnSpc>
              <a:buFontTx/>
              <a:buAutoNum type="arabicParenR"/>
            </a:pPr>
            <a:r>
              <a:rPr lang="uk-UA" altLang="ru-RU" sz="2400" b="1" i="1"/>
              <a:t>Верхнє меню:”</a:t>
            </a:r>
            <a:r>
              <a:rPr lang="ru-RU" altLang="ru-RU" sz="2400" b="1" i="1"/>
              <a:t>Данные </a:t>
            </a:r>
            <a:r>
              <a:rPr lang="en-US" altLang="ru-RU" sz="2400" b="1" i="1"/>
              <a:t>/ </a:t>
            </a:r>
            <a:r>
              <a:rPr lang="ru-RU" altLang="ru-RU" sz="2400" b="1" i="1"/>
              <a:t>Добавить новый источник данных</a:t>
            </a:r>
            <a:r>
              <a:rPr lang="uk-UA" altLang="ru-RU" sz="2400" b="1" i="1"/>
              <a:t>”</a:t>
            </a:r>
            <a:endParaRPr lang="en-US" altLang="ru-RU" sz="2400" b="1" i="1"/>
          </a:p>
          <a:p>
            <a:pPr marL="609600" indent="-609600">
              <a:lnSpc>
                <a:spcPct val="80000"/>
              </a:lnSpc>
              <a:buFontTx/>
              <a:buAutoNum type="arabicParenR"/>
            </a:pPr>
            <a:r>
              <a:rPr lang="en-US" altLang="ru-RU" sz="2400" b="1" i="1"/>
              <a:t> </a:t>
            </a:r>
            <a:r>
              <a:rPr lang="uk-UA" altLang="ru-RU" sz="2400" b="1" i="1"/>
              <a:t>У вікні “Выбор типа источника данных” ”Источник данных для приложения” залишити уже вибраний “</a:t>
            </a:r>
            <a:r>
              <a:rPr lang="ru-RU" altLang="ru-RU" sz="2400" b="1" i="1"/>
              <a:t>База данных</a:t>
            </a:r>
            <a:r>
              <a:rPr lang="uk-UA" altLang="ru-RU" sz="2400" b="1" i="1"/>
              <a:t>”.</a:t>
            </a:r>
          </a:p>
          <a:p>
            <a:pPr marL="609600" indent="-609600">
              <a:lnSpc>
                <a:spcPct val="80000"/>
              </a:lnSpc>
              <a:buFontTx/>
              <a:buAutoNum type="arabicParenR"/>
            </a:pPr>
            <a:r>
              <a:rPr lang="uk-UA" altLang="ru-RU" sz="2400" b="1" i="1"/>
              <a:t>“Тип модели базы данных…”- залишити уже вибраний “</a:t>
            </a:r>
            <a:r>
              <a:rPr lang="ru-RU" altLang="ru-RU" sz="2400" b="1" i="1"/>
              <a:t>Набор данных</a:t>
            </a:r>
            <a:r>
              <a:rPr lang="en-US" altLang="ru-RU" sz="2400" b="1" i="1"/>
              <a:t>”</a:t>
            </a:r>
            <a:r>
              <a:rPr lang="ru-RU" altLang="ru-RU" sz="2400" b="1" i="1"/>
              <a:t>.</a:t>
            </a:r>
          </a:p>
          <a:p>
            <a:pPr marL="609600" indent="-609600">
              <a:lnSpc>
                <a:spcPct val="80000"/>
              </a:lnSpc>
              <a:buFontTx/>
              <a:buAutoNum type="arabicParenR"/>
            </a:pPr>
            <a:r>
              <a:rPr lang="ru-RU" altLang="ru-RU" sz="2400" b="1" i="1"/>
              <a:t>«Какое подключение ваше приложение должно использовать…» - </a:t>
            </a:r>
            <a:r>
              <a:rPr lang="uk-UA" altLang="ru-RU" sz="2400" b="1" i="1"/>
              <a:t>залишити 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ru-RU" sz="2400" b="1" i="1">
                <a:solidFill>
                  <a:srgbClr val="0000FF"/>
                </a:solidFill>
              </a:rPr>
              <a:t>Database1ConnectionString(Setting)</a:t>
            </a:r>
            <a:r>
              <a:rPr lang="en-US" altLang="ru-RU" sz="2400" b="1" i="1"/>
              <a:t>.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ru-RU" sz="2400" b="1" i="1"/>
              <a:t>6) </a:t>
            </a:r>
            <a:r>
              <a:rPr lang="ru-RU" altLang="ru-RU" sz="2400" b="1" i="1"/>
              <a:t>«Объекты базы данных для набора данных»-</a:t>
            </a:r>
            <a:r>
              <a:rPr lang="ru-RU" altLang="ru-RU" sz="2400" b="1" i="1">
                <a:solidFill>
                  <a:srgbClr val="0000FF"/>
                </a:solidFill>
              </a:rPr>
              <a:t> </a:t>
            </a:r>
            <a:r>
              <a:rPr lang="uk-UA" altLang="ru-RU" sz="2400" b="1">
                <a:solidFill>
                  <a:srgbClr val="FF3300"/>
                </a:solidFill>
              </a:rPr>
              <a:t>поставити “галочку” в пустому квадратику, який міститься між квадратиком із “+” та “</a:t>
            </a:r>
            <a:r>
              <a:rPr lang="ru-RU" altLang="ru-RU" sz="2400" b="1">
                <a:solidFill>
                  <a:srgbClr val="FF3300"/>
                </a:solidFill>
              </a:rPr>
              <a:t>Таблицы</a:t>
            </a:r>
            <a:r>
              <a:rPr lang="uk-UA" altLang="ru-RU" sz="2400" b="1">
                <a:solidFill>
                  <a:srgbClr val="FF3300"/>
                </a:solidFill>
              </a:rPr>
              <a:t>”.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uk-UA" altLang="ru-RU" sz="2400" b="1" i="1">
                <a:solidFill>
                  <a:srgbClr val="0000FF"/>
                </a:solidFill>
              </a:rPr>
              <a:t> 7) “Готово”.</a:t>
            </a:r>
            <a:endParaRPr lang="ru-RU" altLang="ru-RU" sz="2400" b="1" i="1">
              <a:solidFill>
                <a:srgbClr val="0000FF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arenR"/>
            </a:pPr>
            <a:endParaRPr lang="ru-RU" altLang="ru-RU" sz="2400" b="1" i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8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B21EF3-8B23-47B4-A38C-ADF1D41B54FA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161</a:t>
            </a:fld>
            <a:endParaRPr lang="ru-RU" altLang="ru-RU" sz="1400"/>
          </a:p>
        </p:txBody>
      </p:sp>
      <p:pic>
        <p:nvPicPr>
          <p:cNvPr id="4474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196851"/>
            <a:ext cx="8137525" cy="66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984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2CA47B1-EDFC-4CD5-A7A3-2F24B31FDF41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162</a:t>
            </a:fld>
            <a:endParaRPr lang="ru-RU" altLang="ru-RU" sz="1400"/>
          </a:p>
        </p:txBody>
      </p:sp>
      <p:pic>
        <p:nvPicPr>
          <p:cNvPr id="4485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38114"/>
            <a:ext cx="8064500" cy="658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17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30AB7BD-0DD5-48A4-9276-840B4CE2ABAE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163</a:t>
            </a:fld>
            <a:endParaRPr lang="ru-RU" altLang="ru-RU" sz="1400"/>
          </a:p>
        </p:txBody>
      </p:sp>
      <p:pic>
        <p:nvPicPr>
          <p:cNvPr id="4495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196851"/>
            <a:ext cx="8064500" cy="658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103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BA949C-BBDE-457D-BB36-D6DD0C4B8C20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164</a:t>
            </a:fld>
            <a:endParaRPr lang="ru-RU" altLang="ru-RU" sz="1400"/>
          </a:p>
        </p:txBody>
      </p:sp>
      <p:pic>
        <p:nvPicPr>
          <p:cNvPr id="4505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38100"/>
            <a:ext cx="9144000" cy="696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673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A4621B2-549B-4DDF-B4B3-B5F278A60A44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165</a:t>
            </a:fld>
            <a:endParaRPr lang="ru-RU" altLang="ru-RU" sz="1400"/>
          </a:p>
        </p:txBody>
      </p:sp>
      <p:sp>
        <p:nvSpPr>
          <p:cNvPr id="4515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1"/>
            <a:ext cx="9144000" cy="6524625"/>
          </a:xfrm>
        </p:spPr>
        <p:txBody>
          <a:bodyPr/>
          <a:lstStyle/>
          <a:p>
            <a:pPr marL="609600" indent="-609600">
              <a:buNone/>
            </a:pPr>
            <a:r>
              <a:rPr lang="uk-UA" altLang="ru-RU" b="1" i="1">
                <a:solidFill>
                  <a:srgbClr val="0000FF"/>
                </a:solidFill>
              </a:rPr>
              <a:t>Добавити на форму інші елементи управління, які зв'язані із базою даних.</a:t>
            </a:r>
            <a:r>
              <a:rPr lang="uk-UA" altLang="ru-RU" b="1"/>
              <a:t> Це означає, що зміни даних в  любому елементі управління повинні відображатися в таблиці даних.</a:t>
            </a:r>
            <a:endParaRPr lang="en-US" altLang="ru-RU" b="1"/>
          </a:p>
          <a:p>
            <a:pPr marL="609600" indent="-609600">
              <a:buNone/>
            </a:pPr>
            <a:r>
              <a:rPr lang="uk-UA" altLang="ru-RU" b="1"/>
              <a:t>1) Активізувати вікно </a:t>
            </a:r>
            <a:r>
              <a:rPr lang="en-US" altLang="ru-RU" b="1"/>
              <a:t>Form1.cs[</a:t>
            </a:r>
            <a:r>
              <a:rPr lang="ru-RU" altLang="ru-RU" b="1">
                <a:solidFill>
                  <a:srgbClr val="0000FF"/>
                </a:solidFill>
              </a:rPr>
              <a:t>Конструктор</a:t>
            </a:r>
            <a:r>
              <a:rPr lang="en-US" altLang="ru-RU" b="1"/>
              <a:t>]</a:t>
            </a:r>
            <a:endParaRPr lang="uk-UA" altLang="ru-RU" b="1"/>
          </a:p>
          <a:p>
            <a:pPr marL="609600" indent="-609600">
              <a:buNone/>
            </a:pPr>
            <a:r>
              <a:rPr lang="uk-UA" altLang="ru-RU" b="1"/>
              <a:t>2) Вибір джерела даних.</a:t>
            </a:r>
          </a:p>
          <a:p>
            <a:pPr marL="609600" indent="-609600">
              <a:buNone/>
            </a:pPr>
            <a:r>
              <a:rPr lang="uk-UA" altLang="ru-RU" b="1"/>
              <a:t>Верхнє меню</a:t>
            </a:r>
            <a:r>
              <a:rPr lang="uk-UA" altLang="ru-RU" b="1" i="1">
                <a:solidFill>
                  <a:srgbClr val="0000FF"/>
                </a:solidFill>
              </a:rPr>
              <a:t>:”</a:t>
            </a:r>
            <a:r>
              <a:rPr lang="ru-RU" altLang="ru-RU" b="1" i="1">
                <a:solidFill>
                  <a:srgbClr val="0000FF"/>
                </a:solidFill>
              </a:rPr>
              <a:t>Данные </a:t>
            </a:r>
            <a:r>
              <a:rPr lang="en-US" altLang="ru-RU" b="1" i="1">
                <a:solidFill>
                  <a:srgbClr val="0000FF"/>
                </a:solidFill>
              </a:rPr>
              <a:t>/ </a:t>
            </a:r>
            <a:r>
              <a:rPr lang="ru-RU" altLang="ru-RU" b="1" i="1">
                <a:solidFill>
                  <a:srgbClr val="0000FF"/>
                </a:solidFill>
              </a:rPr>
              <a:t>Показать источники данных</a:t>
            </a:r>
            <a:r>
              <a:rPr lang="uk-UA" altLang="ru-RU" b="1" i="1">
                <a:solidFill>
                  <a:srgbClr val="0000FF"/>
                </a:solidFill>
              </a:rPr>
              <a:t>”</a:t>
            </a:r>
            <a:r>
              <a:rPr lang="en-US" altLang="ru-RU" b="1" i="1">
                <a:solidFill>
                  <a:srgbClr val="0000FF"/>
                </a:solidFill>
              </a:rPr>
              <a:t>.</a:t>
            </a:r>
            <a:endParaRPr lang="uk-UA" altLang="ru-RU" b="1" i="1">
              <a:solidFill>
                <a:srgbClr val="0000FF"/>
              </a:solidFill>
            </a:endParaRPr>
          </a:p>
          <a:p>
            <a:pPr marL="609600" indent="-609600">
              <a:buNone/>
            </a:pPr>
            <a:r>
              <a:rPr lang="uk-UA" altLang="ru-RU" b="1" i="1">
                <a:solidFill>
                  <a:srgbClr val="0000FF"/>
                </a:solidFill>
              </a:rPr>
              <a:t>3) </a:t>
            </a:r>
            <a:r>
              <a:rPr lang="uk-UA" altLang="ru-RU" b="1"/>
              <a:t>У вікні, яке з</a:t>
            </a:r>
            <a:r>
              <a:rPr lang="en-US" altLang="ru-RU" b="1"/>
              <a:t>’</a:t>
            </a:r>
            <a:r>
              <a:rPr lang="uk-UA" altLang="ru-RU" b="1"/>
              <a:t>явиться, розкрити</a:t>
            </a:r>
            <a:r>
              <a:rPr lang="uk-UA" altLang="ru-RU" b="1" i="1">
                <a:solidFill>
                  <a:srgbClr val="0000FF"/>
                </a:solidFill>
              </a:rPr>
              <a:t> </a:t>
            </a:r>
            <a:r>
              <a:rPr lang="en-US" altLang="ru-RU" b="1" i="1">
                <a:solidFill>
                  <a:srgbClr val="0000FF"/>
                </a:solidFill>
              </a:rPr>
              <a:t>Database1DataSet. </a:t>
            </a:r>
            <a:r>
              <a:rPr lang="uk-UA" altLang="ru-RU" b="1" i="1"/>
              <a:t>З</a:t>
            </a:r>
            <a:r>
              <a:rPr lang="en-US" altLang="ru-RU" b="1" i="1"/>
              <a:t>’</a:t>
            </a:r>
            <a:r>
              <a:rPr lang="uk-UA" altLang="ru-RU" b="1" i="1"/>
              <a:t>явиться</a:t>
            </a:r>
            <a:r>
              <a:rPr lang="en-US" altLang="ru-RU" b="1" i="1"/>
              <a:t> </a:t>
            </a:r>
            <a:r>
              <a:rPr lang="uk-UA" altLang="ru-RU" b="1" i="1"/>
              <a:t>таблиця</a:t>
            </a:r>
            <a:r>
              <a:rPr lang="uk-UA" altLang="ru-RU" b="1" i="1">
                <a:solidFill>
                  <a:srgbClr val="0000FF"/>
                </a:solidFill>
              </a:rPr>
              <a:t> </a:t>
            </a:r>
            <a:r>
              <a:rPr lang="en-US" altLang="ru-RU" b="1" i="1">
                <a:solidFill>
                  <a:srgbClr val="0000FF"/>
                </a:solidFill>
              </a:rPr>
              <a:t>People</a:t>
            </a:r>
            <a:r>
              <a:rPr lang="uk-UA" altLang="ru-RU" b="1" i="1">
                <a:solidFill>
                  <a:srgbClr val="0000FF"/>
                </a:solidFill>
              </a:rPr>
              <a:t>.</a:t>
            </a:r>
          </a:p>
          <a:p>
            <a:pPr marL="609600" indent="-609600">
              <a:buNone/>
            </a:pPr>
            <a:r>
              <a:rPr lang="uk-UA" altLang="ru-RU" b="1" i="1">
                <a:solidFill>
                  <a:srgbClr val="0000FF"/>
                </a:solidFill>
              </a:rPr>
              <a:t>3) Скопіювати або просто перенести </a:t>
            </a:r>
            <a:r>
              <a:rPr lang="en-US" altLang="ru-RU" b="1" i="1">
                <a:solidFill>
                  <a:srgbClr val="FF3300"/>
                </a:solidFill>
              </a:rPr>
              <a:t>People</a:t>
            </a:r>
            <a:r>
              <a:rPr lang="en-US" altLang="ru-RU" b="1" i="1">
                <a:solidFill>
                  <a:srgbClr val="0000FF"/>
                </a:solidFill>
              </a:rPr>
              <a:t> </a:t>
            </a:r>
            <a:r>
              <a:rPr lang="uk-UA" altLang="ru-RU" b="1" i="1">
                <a:solidFill>
                  <a:srgbClr val="0000FF"/>
                </a:solidFill>
              </a:rPr>
              <a:t>на форму. </a:t>
            </a:r>
            <a:r>
              <a:rPr lang="uk-UA" altLang="ru-RU" b="1">
                <a:solidFill>
                  <a:srgbClr val="0000FF"/>
                </a:solidFill>
              </a:rPr>
              <a:t>В результаті на формі з'явиться управляючий елемент для контролю даних.</a:t>
            </a:r>
            <a:endParaRPr lang="ru-RU" altLang="ru-RU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59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41FF0BA-B63B-4E71-82A4-AF92B1B8BDB1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166</a:t>
            </a:fld>
            <a:endParaRPr lang="ru-RU" altLang="ru-RU" sz="1400"/>
          </a:p>
        </p:txBody>
      </p:sp>
      <p:pic>
        <p:nvPicPr>
          <p:cNvPr id="4526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5100"/>
            <a:ext cx="9144000" cy="652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433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F07C0E3-4338-4141-B34F-E36DD8555496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167</a:t>
            </a:fld>
            <a:endParaRPr lang="ru-RU" altLang="ru-RU" sz="1400"/>
          </a:p>
        </p:txBody>
      </p:sp>
      <p:pic>
        <p:nvPicPr>
          <p:cNvPr id="4536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571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4069AAE-6DF4-4979-95A1-DB359E043B93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168</a:t>
            </a:fld>
            <a:endParaRPr lang="ru-RU" altLang="ru-RU" sz="1400"/>
          </a:p>
        </p:txBody>
      </p:sp>
      <p:pic>
        <p:nvPicPr>
          <p:cNvPr id="4546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33400"/>
            <a:ext cx="9144000" cy="584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565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57FBD7-41AB-40A7-A75A-6BEB0C0A4049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169</a:t>
            </a:fld>
            <a:endParaRPr lang="ru-RU" altLang="ru-RU" sz="1400"/>
          </a:p>
        </p:txBody>
      </p:sp>
      <p:sp>
        <p:nvSpPr>
          <p:cNvPr id="4556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47850" y="549275"/>
            <a:ext cx="8362950" cy="5576888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uk-UA" altLang="ru-RU" b="1" i="1" smtClean="0">
                <a:solidFill>
                  <a:srgbClr val="0000FF"/>
                </a:solidFill>
              </a:rPr>
              <a:t>Внизу з'явились компоненти:</a:t>
            </a:r>
          </a:p>
          <a:p>
            <a:pPr eaLnBrk="1" hangingPunct="1">
              <a:buFontTx/>
              <a:buNone/>
            </a:pPr>
            <a:r>
              <a:rPr lang="en-US" altLang="ru-RU" b="1" smtClean="0"/>
              <a:t>1)</a:t>
            </a:r>
            <a:r>
              <a:rPr lang="en-US" altLang="ru-RU" b="1" smtClean="0">
                <a:solidFill>
                  <a:srgbClr val="FF3300"/>
                </a:solidFill>
              </a:rPr>
              <a:t> peopleBindingSource</a:t>
            </a:r>
            <a:r>
              <a:rPr lang="en-US" altLang="ru-RU" b="1" smtClean="0"/>
              <a:t> – </a:t>
            </a:r>
            <a:r>
              <a:rPr lang="uk-UA" altLang="ru-RU" b="1" smtClean="0"/>
              <a:t>з'єднує форму із табл. </a:t>
            </a:r>
            <a:r>
              <a:rPr lang="en-US" altLang="ru-RU" b="1" smtClean="0"/>
              <a:t>People;</a:t>
            </a:r>
          </a:p>
          <a:p>
            <a:pPr eaLnBrk="1" hangingPunct="1">
              <a:buFontTx/>
              <a:buNone/>
            </a:pPr>
            <a:r>
              <a:rPr lang="en-US" altLang="ru-RU" b="1" smtClean="0"/>
              <a:t>2) </a:t>
            </a:r>
            <a:r>
              <a:rPr lang="en-US" altLang="ru-RU" b="1" smtClean="0">
                <a:solidFill>
                  <a:srgbClr val="FF3300"/>
                </a:solidFill>
              </a:rPr>
              <a:t>peopleBindingNavigator </a:t>
            </a:r>
            <a:r>
              <a:rPr lang="en-US" altLang="ru-RU" b="1" smtClean="0"/>
              <a:t>– </a:t>
            </a:r>
            <a:r>
              <a:rPr lang="uk-UA" altLang="ru-RU" b="1" smtClean="0"/>
              <a:t>з'єднує панель для елементів управління із таблицею інструментів;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3) </a:t>
            </a:r>
            <a:r>
              <a:rPr lang="en-US" altLang="ru-RU" b="1" smtClean="0">
                <a:solidFill>
                  <a:srgbClr val="FF3300"/>
                </a:solidFill>
              </a:rPr>
              <a:t>peopleTableAdaptor </a:t>
            </a:r>
            <a:r>
              <a:rPr lang="en-US" altLang="ru-RU" b="1" smtClean="0"/>
              <a:t>– </a:t>
            </a:r>
            <a:r>
              <a:rPr lang="uk-UA" altLang="ru-RU" b="1" smtClean="0"/>
              <a:t>відповідає за взаємодію із командами </a:t>
            </a:r>
            <a:r>
              <a:rPr lang="en-US" altLang="ru-RU" b="1" smtClean="0"/>
              <a:t>SQL.</a:t>
            </a:r>
            <a:endParaRPr lang="ru-RU" altLang="ru-RU" b="1" smtClean="0"/>
          </a:p>
        </p:txBody>
      </p:sp>
    </p:spTree>
    <p:extLst>
      <p:ext uri="{BB962C8B-B14F-4D97-AF65-F5344CB8AC3E}">
        <p14:creationId xmlns:p14="http://schemas.microsoft.com/office/powerpoint/2010/main" val="13089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19625DB-562C-428F-9421-DEE9C7AB2F33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ru-RU" altLang="ru-RU" sz="1400"/>
          </a:p>
        </p:txBody>
      </p:sp>
      <p:sp>
        <p:nvSpPr>
          <p:cNvPr id="39731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7682" y="100208"/>
            <a:ext cx="12104318" cy="6621267"/>
          </a:xfrm>
        </p:spPr>
        <p:txBody>
          <a:bodyPr>
            <a:normAutofit lnSpcReduction="10000"/>
          </a:bodyPr>
          <a:lstStyle/>
          <a:p>
            <a:pPr marL="609600" indent="-609600" algn="ctr">
              <a:buNone/>
            </a:pPr>
            <a:r>
              <a:rPr lang="uk-UA" altLang="ru-RU" sz="3600" b="1" i="1" dirty="0" smtClean="0">
                <a:solidFill>
                  <a:srgbClr val="3333CC"/>
                </a:solidFill>
              </a:rPr>
              <a:t>Видалення даних із масиву</a:t>
            </a:r>
          </a:p>
          <a:p>
            <a:pPr marL="609600" indent="-609600">
              <a:buFontTx/>
              <a:buAutoNum type="arabicParenR"/>
            </a:pPr>
            <a:r>
              <a:rPr lang="uk-UA" altLang="ru-RU" sz="3200" b="1" dirty="0"/>
              <a:t>Видалення усіх елементів(очистка масиву)</a:t>
            </a:r>
          </a:p>
          <a:p>
            <a:pPr marL="609600" indent="-609600">
              <a:buNone/>
            </a:pPr>
            <a:r>
              <a:rPr lang="en-US" altLang="ru-RU" sz="3600" b="1" dirty="0" err="1">
                <a:solidFill>
                  <a:srgbClr val="3333CC"/>
                </a:solidFill>
              </a:rPr>
              <a:t>x.Clear</a:t>
            </a:r>
            <a:r>
              <a:rPr lang="en-US" altLang="ru-RU" sz="3600" b="1" dirty="0">
                <a:solidFill>
                  <a:srgbClr val="3333CC"/>
                </a:solidFill>
              </a:rPr>
              <a:t>();</a:t>
            </a:r>
            <a:endParaRPr lang="uk-UA" altLang="ru-RU" sz="3600" b="1" dirty="0">
              <a:solidFill>
                <a:srgbClr val="3333CC"/>
              </a:solidFill>
            </a:endParaRPr>
          </a:p>
          <a:p>
            <a:pPr marL="609600" indent="-609600">
              <a:buNone/>
            </a:pPr>
            <a:r>
              <a:rPr lang="en-US" altLang="ru-RU" sz="3600" b="1" dirty="0"/>
              <a:t> </a:t>
            </a:r>
            <a:r>
              <a:rPr lang="uk-UA" altLang="ru-RU" sz="3200" b="1" dirty="0"/>
              <a:t>При цьому сам </a:t>
            </a:r>
            <a:r>
              <a:rPr lang="uk-UA" altLang="ru-RU" sz="3200" b="1" dirty="0">
                <a:solidFill>
                  <a:srgbClr val="CC0000"/>
                </a:solidFill>
              </a:rPr>
              <a:t>об'єкт </a:t>
            </a:r>
            <a:r>
              <a:rPr lang="en-US" altLang="ru-RU" sz="3200" b="1" i="1" dirty="0">
                <a:solidFill>
                  <a:srgbClr val="CC0000"/>
                </a:solidFill>
              </a:rPr>
              <a:t>x</a:t>
            </a:r>
            <a:r>
              <a:rPr lang="uk-UA" altLang="ru-RU" sz="3200" b="1" dirty="0">
                <a:solidFill>
                  <a:srgbClr val="CC0000"/>
                </a:solidFill>
              </a:rPr>
              <a:t> не вилучається(!)</a:t>
            </a:r>
          </a:p>
          <a:p>
            <a:pPr marL="609600" indent="-609600">
              <a:buNone/>
            </a:pPr>
            <a:r>
              <a:rPr lang="uk-UA" altLang="ru-RU" sz="3200" b="1" dirty="0"/>
              <a:t>2) Видалення заданого елементу масиву. Треба вказати значення того, що шукаємо. Якщо елемент із таким значенням буде знайдено, він буде видалений.</a:t>
            </a:r>
          </a:p>
          <a:p>
            <a:pPr marL="609600" indent="-609600">
              <a:buNone/>
            </a:pPr>
            <a:r>
              <a:rPr lang="uk-UA" altLang="ru-RU" sz="3200" b="1" dirty="0"/>
              <a:t>Приклад:</a:t>
            </a:r>
          </a:p>
          <a:p>
            <a:pPr marL="609600" indent="-609600">
              <a:buNone/>
            </a:pPr>
            <a:r>
              <a:rPr lang="en-US" altLang="ru-RU" sz="3600" b="1" dirty="0" err="1">
                <a:solidFill>
                  <a:srgbClr val="3333CC"/>
                </a:solidFill>
              </a:rPr>
              <a:t>x.Remove</a:t>
            </a:r>
            <a:r>
              <a:rPr lang="en-US" altLang="ru-RU" sz="3600" b="1" dirty="0">
                <a:solidFill>
                  <a:srgbClr val="3333CC"/>
                </a:solidFill>
              </a:rPr>
              <a:t>(“Coretta”);</a:t>
            </a:r>
          </a:p>
          <a:p>
            <a:pPr marL="609600" indent="-609600">
              <a:buNone/>
            </a:pPr>
            <a:r>
              <a:rPr lang="en-US" altLang="ru-RU" sz="3600" b="1" dirty="0">
                <a:solidFill>
                  <a:srgbClr val="3333CC"/>
                </a:solidFill>
              </a:rPr>
              <a:t>2) </a:t>
            </a:r>
            <a:r>
              <a:rPr lang="uk-UA" altLang="ru-RU" sz="3200" b="1" dirty="0"/>
              <a:t>Видалення одного елемента, який задано його номером</a:t>
            </a:r>
            <a:r>
              <a:rPr lang="uk-UA" altLang="ru-RU" sz="3600" b="1" dirty="0"/>
              <a:t>.</a:t>
            </a:r>
            <a:endParaRPr lang="en-US" altLang="ru-RU" sz="3600" b="1" dirty="0"/>
          </a:p>
          <a:p>
            <a:pPr marL="609600" indent="-609600">
              <a:buNone/>
            </a:pPr>
            <a:r>
              <a:rPr lang="en-US" altLang="ru-RU" sz="3600" b="1" dirty="0" err="1">
                <a:solidFill>
                  <a:srgbClr val="3333CC"/>
                </a:solidFill>
              </a:rPr>
              <a:t>int</a:t>
            </a:r>
            <a:r>
              <a:rPr lang="en-US" altLang="ru-RU" sz="3600" b="1" dirty="0">
                <a:solidFill>
                  <a:srgbClr val="3333CC"/>
                </a:solidFill>
              </a:rPr>
              <a:t> </a:t>
            </a:r>
            <a:r>
              <a:rPr lang="en-US" altLang="ru-RU" sz="3600" b="1" dirty="0" err="1">
                <a:solidFill>
                  <a:srgbClr val="3333CC"/>
                </a:solidFill>
              </a:rPr>
              <a:t>i</a:t>
            </a:r>
            <a:r>
              <a:rPr lang="en-US" altLang="ru-RU" sz="3600" b="1" dirty="0">
                <a:solidFill>
                  <a:srgbClr val="3333CC"/>
                </a:solidFill>
              </a:rPr>
              <a:t> = 3;</a:t>
            </a:r>
          </a:p>
          <a:p>
            <a:pPr marL="609600" indent="-609600">
              <a:buNone/>
            </a:pPr>
            <a:r>
              <a:rPr lang="en-US" altLang="ru-RU" sz="3600" b="1" dirty="0">
                <a:solidFill>
                  <a:srgbClr val="3333CC"/>
                </a:solidFill>
              </a:rPr>
              <a:t>x1.RemoveAt(</a:t>
            </a:r>
            <a:r>
              <a:rPr lang="en-US" altLang="ru-RU" sz="3600" b="1" dirty="0" err="1">
                <a:solidFill>
                  <a:srgbClr val="3333CC"/>
                </a:solidFill>
              </a:rPr>
              <a:t>i</a:t>
            </a:r>
            <a:r>
              <a:rPr lang="en-US" altLang="ru-RU" sz="3600" b="1" dirty="0">
                <a:solidFill>
                  <a:srgbClr val="3333CC"/>
                </a:solidFill>
              </a:rPr>
              <a:t>);</a:t>
            </a:r>
            <a:endParaRPr lang="uk-UA" altLang="ru-RU" sz="3600" b="1" dirty="0">
              <a:solidFill>
                <a:srgbClr val="3333CC"/>
              </a:solidFill>
            </a:endParaRPr>
          </a:p>
          <a:p>
            <a:pPr marL="609600" indent="-609600">
              <a:buNone/>
            </a:pPr>
            <a:endParaRPr lang="ru-RU" altLang="ru-RU" b="1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94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2DC330E-EFD4-4778-8140-77AEF91340AB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170</a:t>
            </a:fld>
            <a:endParaRPr lang="ru-RU" altLang="ru-RU" sz="1400"/>
          </a:p>
        </p:txBody>
      </p:sp>
      <p:sp>
        <p:nvSpPr>
          <p:cNvPr id="45670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47850" y="620713"/>
            <a:ext cx="8362950" cy="550545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uk-UA" altLang="ru-RU" b="1" i="1">
                <a:solidFill>
                  <a:srgbClr val="0000FF"/>
                </a:solidFill>
              </a:rPr>
              <a:t>Запускаємо програму(</a:t>
            </a:r>
            <a:r>
              <a:rPr lang="en-US" altLang="ru-RU" b="1" i="1">
                <a:solidFill>
                  <a:srgbClr val="0000FF"/>
                </a:solidFill>
              </a:rPr>
              <a:t>ctrl+F5</a:t>
            </a:r>
            <a:r>
              <a:rPr lang="uk-UA" altLang="ru-RU" b="1" i="1">
                <a:solidFill>
                  <a:srgbClr val="0000FF"/>
                </a:solidFill>
              </a:rPr>
              <a:t>)</a:t>
            </a:r>
          </a:p>
          <a:p>
            <a:pPr algn="ctr" eaLnBrk="1" hangingPunct="1">
              <a:buFontTx/>
              <a:buNone/>
            </a:pPr>
            <a:endParaRPr lang="en-US" altLang="ru-RU" b="1" i="1">
              <a:solidFill>
                <a:srgbClr val="0000FF"/>
              </a:solidFill>
            </a:endParaRPr>
          </a:p>
          <a:p>
            <a:pPr eaLnBrk="1" hangingPunct="1">
              <a:buFontTx/>
              <a:buNone/>
            </a:pPr>
            <a:r>
              <a:rPr lang="uk-UA" altLang="ru-RU" b="1"/>
              <a:t>З'являється форма </a:t>
            </a:r>
            <a:r>
              <a:rPr lang="en-US" altLang="ru-RU" b="1"/>
              <a:t>Form1</a:t>
            </a:r>
            <a:r>
              <a:rPr lang="uk-UA" altLang="ru-RU" b="1"/>
              <a:t> а на ній таблиця із необхідним інтерфейсом для вибору необхідних даних.</a:t>
            </a:r>
            <a:r>
              <a:rPr lang="en-US" altLang="ru-RU" b="1"/>
              <a:t> </a:t>
            </a:r>
            <a:r>
              <a:rPr lang="uk-UA" altLang="ru-RU" b="1"/>
              <a:t>Також можна видалити непотрібні дані або добавити нові. Під час додавання нового рядка його номер “-1”. Після закінчення треба вибрати відповідний значок для збереження даних. При повторному запуску програми новий запис отримає відповідний номер.  </a:t>
            </a:r>
            <a:endParaRPr lang="ru-RU" altLang="ru-RU" b="1"/>
          </a:p>
        </p:txBody>
      </p:sp>
    </p:spTree>
    <p:extLst>
      <p:ext uri="{BB962C8B-B14F-4D97-AF65-F5344CB8AC3E}">
        <p14:creationId xmlns:p14="http://schemas.microsoft.com/office/powerpoint/2010/main" val="102776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2E342A7-E70D-4D56-A7E4-5C5DB38E06BA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171</a:t>
            </a:fld>
            <a:endParaRPr lang="ru-RU" altLang="ru-RU" sz="1400"/>
          </a:p>
        </p:txBody>
      </p:sp>
      <p:sp>
        <p:nvSpPr>
          <p:cNvPr id="4577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333375"/>
            <a:ext cx="9144000" cy="619125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uk-UA" altLang="ru-RU" b="1" i="1" smtClean="0">
                <a:solidFill>
                  <a:srgbClr val="0000FF"/>
                </a:solidFill>
              </a:rPr>
              <a:t>Створення інсталятора</a:t>
            </a:r>
          </a:p>
          <a:p>
            <a:pPr eaLnBrk="1" hangingPunct="1">
              <a:buFontTx/>
              <a:buNone/>
            </a:pPr>
            <a:r>
              <a:rPr lang="uk-UA" altLang="ru-RU" b="1" i="1" smtClean="0">
                <a:solidFill>
                  <a:srgbClr val="0000FF"/>
                </a:solidFill>
              </a:rPr>
              <a:t>1) Верхнє меню:</a:t>
            </a:r>
          </a:p>
          <a:p>
            <a:pPr eaLnBrk="1" hangingPunct="1">
              <a:buFontTx/>
              <a:buNone/>
            </a:pPr>
            <a:r>
              <a:rPr lang="uk-UA" altLang="ru-RU" b="1" i="1" smtClean="0">
                <a:solidFill>
                  <a:srgbClr val="0000FF"/>
                </a:solidFill>
              </a:rPr>
              <a:t>“</a:t>
            </a:r>
            <a:r>
              <a:rPr lang="ru-RU" altLang="ru-RU" b="1" i="1" smtClean="0">
                <a:solidFill>
                  <a:srgbClr val="0000FF"/>
                </a:solidFill>
              </a:rPr>
              <a:t>Построение</a:t>
            </a:r>
            <a:r>
              <a:rPr lang="en-US" altLang="ru-RU" b="1" i="1" smtClean="0">
                <a:solidFill>
                  <a:srgbClr val="0000FF"/>
                </a:solidFill>
              </a:rPr>
              <a:t>/</a:t>
            </a:r>
            <a:r>
              <a:rPr lang="ru-RU" altLang="ru-RU" b="1" i="1" smtClean="0">
                <a:solidFill>
                  <a:srgbClr val="0000FF"/>
                </a:solidFill>
              </a:rPr>
              <a:t> Опубликовать </a:t>
            </a:r>
            <a:r>
              <a:rPr lang="en-US" altLang="ru-RU" b="1" i="1" smtClean="0">
                <a:solidFill>
                  <a:srgbClr val="0000FF"/>
                </a:solidFill>
              </a:rPr>
              <a:t>DateBase/</a:t>
            </a:r>
            <a:r>
              <a:rPr lang="uk-UA" altLang="ru-RU" b="1" i="1" smtClean="0">
                <a:solidFill>
                  <a:srgbClr val="0000FF"/>
                </a:solidFill>
              </a:rPr>
              <a:t>” </a:t>
            </a:r>
            <a:endParaRPr lang="en-US" altLang="ru-RU" b="1" i="1" smtClean="0">
              <a:solidFill>
                <a:srgbClr val="0000FF"/>
              </a:solidFill>
            </a:endParaRPr>
          </a:p>
          <a:p>
            <a:pPr eaLnBrk="1" hangingPunct="1">
              <a:buFontTx/>
              <a:buNone/>
            </a:pPr>
            <a:r>
              <a:rPr lang="en-US" altLang="ru-RU" b="1" i="1" smtClean="0">
                <a:solidFill>
                  <a:srgbClr val="0000FF"/>
                </a:solidFill>
              </a:rPr>
              <a:t>2) </a:t>
            </a:r>
            <a:r>
              <a:rPr lang="uk-UA" altLang="ru-RU" b="1" i="1" smtClean="0">
                <a:solidFill>
                  <a:srgbClr val="0000FF"/>
                </a:solidFill>
              </a:rPr>
              <a:t>Указати місце публікації та спосіб установки програми, наприклад, із компакт</a:t>
            </a:r>
            <a:r>
              <a:rPr lang="en-US" altLang="ru-RU" b="1" i="1" smtClean="0">
                <a:solidFill>
                  <a:srgbClr val="0000FF"/>
                </a:solidFill>
              </a:rPr>
              <a:t> </a:t>
            </a:r>
            <a:r>
              <a:rPr lang="uk-UA" altLang="ru-RU" b="1" i="1" smtClean="0">
                <a:solidFill>
                  <a:srgbClr val="0000FF"/>
                </a:solidFill>
              </a:rPr>
              <a:t>- диска або </a:t>
            </a:r>
            <a:r>
              <a:rPr lang="en-US" altLang="ru-RU" b="1" i="1" smtClean="0">
                <a:solidFill>
                  <a:srgbClr val="0000FF"/>
                </a:solidFill>
              </a:rPr>
              <a:t>DVD.</a:t>
            </a:r>
          </a:p>
          <a:p>
            <a:pPr eaLnBrk="1" hangingPunct="1">
              <a:buFontTx/>
              <a:buNone/>
            </a:pPr>
            <a:r>
              <a:rPr lang="en-US" altLang="ru-RU" b="1" i="1" smtClean="0">
                <a:solidFill>
                  <a:srgbClr val="0000FF"/>
                </a:solidFill>
              </a:rPr>
              <a:t>3) </a:t>
            </a:r>
            <a:r>
              <a:rPr lang="uk-UA" altLang="ru-RU" b="1" i="1" smtClean="0">
                <a:solidFill>
                  <a:srgbClr val="0000FF"/>
                </a:solidFill>
              </a:rPr>
              <a:t>Повідомити чи буде слідкування за оновленнями.</a:t>
            </a:r>
          </a:p>
          <a:p>
            <a:pPr eaLnBrk="1" hangingPunct="1">
              <a:buFontTx/>
              <a:buNone/>
            </a:pPr>
            <a:r>
              <a:rPr lang="uk-UA" altLang="ru-RU" b="1" i="1" smtClean="0">
                <a:solidFill>
                  <a:srgbClr val="0000FF"/>
                </a:solidFill>
              </a:rPr>
              <a:t>З'явиться повідомлення де буде опублікована програма.</a:t>
            </a:r>
          </a:p>
          <a:p>
            <a:pPr eaLnBrk="1" hangingPunct="1">
              <a:buFontTx/>
              <a:buNone/>
            </a:pPr>
            <a:r>
              <a:rPr lang="uk-UA" altLang="ru-RU" b="1" i="1" smtClean="0">
                <a:solidFill>
                  <a:srgbClr val="0000FF"/>
                </a:solidFill>
              </a:rPr>
              <a:t>Вибрати “</a:t>
            </a:r>
            <a:r>
              <a:rPr lang="ru-RU" altLang="ru-RU" b="1" i="1" smtClean="0">
                <a:solidFill>
                  <a:srgbClr val="0000FF"/>
                </a:solidFill>
              </a:rPr>
              <a:t>Готово</a:t>
            </a:r>
            <a:r>
              <a:rPr lang="uk-UA" altLang="ru-RU" b="1" i="1" smtClean="0">
                <a:solidFill>
                  <a:srgbClr val="0000FF"/>
                </a:solidFill>
              </a:rPr>
              <a:t>” </a:t>
            </a:r>
            <a:endParaRPr lang="ru-RU" altLang="ru-RU" b="1" i="1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23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1243BB7-F8D7-45DA-9274-9A3072AC7C54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172</a:t>
            </a:fld>
            <a:endParaRPr lang="ru-RU" altLang="ru-RU" sz="1400"/>
          </a:p>
        </p:txBody>
      </p:sp>
      <p:pic>
        <p:nvPicPr>
          <p:cNvPr id="4587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"/>
            <a:ext cx="8064500" cy="658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763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A550C7A-7847-441C-A825-F22908F0D326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173</a:t>
            </a:fld>
            <a:endParaRPr lang="ru-RU" altLang="ru-RU" sz="1400"/>
          </a:p>
        </p:txBody>
      </p:sp>
      <p:pic>
        <p:nvPicPr>
          <p:cNvPr id="4597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296863"/>
            <a:ext cx="8424862" cy="631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182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20D81E0-3326-47A3-B3A5-5AA5C49035D8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174</a:t>
            </a:fld>
            <a:endParaRPr lang="ru-RU" altLang="ru-RU" sz="1400"/>
          </a:p>
        </p:txBody>
      </p:sp>
      <p:pic>
        <p:nvPicPr>
          <p:cNvPr id="4608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38114"/>
            <a:ext cx="8064500" cy="658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509996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F0F0CB2-AAD8-4D07-84AB-E1ADB1C557E5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175</a:t>
            </a:fld>
            <a:endParaRPr lang="ru-RU" altLang="ru-RU" sz="1400"/>
          </a:p>
        </p:txBody>
      </p:sp>
      <p:pic>
        <p:nvPicPr>
          <p:cNvPr id="4618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196851"/>
            <a:ext cx="8137525" cy="66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247469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87CCB99-3CF7-4604-BC7C-BE2A6D6DD3E4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176</a:t>
            </a:fld>
            <a:endParaRPr lang="ru-RU" altLang="ru-RU" sz="1400"/>
          </a:p>
        </p:txBody>
      </p:sp>
      <p:pic>
        <p:nvPicPr>
          <p:cNvPr id="4628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22225"/>
            <a:ext cx="8388350" cy="684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7475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88460A0-5726-4C95-A9D0-B301489D55B9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177</a:t>
            </a:fld>
            <a:endParaRPr lang="ru-RU" altLang="ru-RU" sz="1400"/>
          </a:p>
        </p:txBody>
      </p:sp>
      <p:sp>
        <p:nvSpPr>
          <p:cNvPr id="4638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9467850" cy="6858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ru-RU" altLang="ru-RU" b="1" smtClean="0"/>
              <a:t>В даному  прикладі на робочому столі з</a:t>
            </a:r>
            <a:r>
              <a:rPr lang="en-US" altLang="ru-RU" b="1" smtClean="0"/>
              <a:t>’</a:t>
            </a:r>
            <a:r>
              <a:rPr lang="ru-RU" altLang="ru-RU" b="1" smtClean="0"/>
              <a:t>явиться ярлик «</a:t>
            </a:r>
            <a:r>
              <a:rPr lang="en-US" altLang="ru-RU" b="1" i="1" smtClean="0">
                <a:solidFill>
                  <a:srgbClr val="0000FF"/>
                </a:solidFill>
              </a:rPr>
              <a:t>setup.exe</a:t>
            </a:r>
            <a:r>
              <a:rPr lang="ru-RU" altLang="ru-RU" b="1" smtClean="0"/>
              <a:t>»</a:t>
            </a:r>
            <a:r>
              <a:rPr lang="en-US" altLang="ru-RU" b="1" smtClean="0"/>
              <a:t>. </a:t>
            </a:r>
            <a:r>
              <a:rPr lang="uk-UA" altLang="ru-RU" b="1" smtClean="0"/>
              <a:t>При його виборі запускається установка програми. Вказано її ім'я: </a:t>
            </a:r>
            <a:r>
              <a:rPr lang="en-US" altLang="ru-RU" b="1" i="1" smtClean="0">
                <a:solidFill>
                  <a:srgbClr val="0000FF"/>
                </a:solidFill>
              </a:rPr>
              <a:t>DataBase</a:t>
            </a:r>
            <a:r>
              <a:rPr lang="uk-UA" altLang="ru-RU" b="1" smtClean="0"/>
              <a:t>. Після вибору кнопки “</a:t>
            </a:r>
            <a:r>
              <a:rPr lang="ru-RU" altLang="ru-RU" b="1" smtClean="0">
                <a:solidFill>
                  <a:srgbClr val="0000FF"/>
                </a:solidFill>
              </a:rPr>
              <a:t>Установить</a:t>
            </a:r>
            <a:r>
              <a:rPr lang="uk-UA" altLang="ru-RU" b="1" smtClean="0"/>
              <a:t>” в список  “</a:t>
            </a:r>
            <a:r>
              <a:rPr lang="uk-UA" altLang="ru-RU" b="1" smtClean="0">
                <a:solidFill>
                  <a:srgbClr val="0000FF"/>
                </a:solidFill>
              </a:rPr>
              <a:t>Пуск</a:t>
            </a:r>
            <a:r>
              <a:rPr lang="en-US" altLang="ru-RU" b="1" smtClean="0">
                <a:solidFill>
                  <a:srgbClr val="0000FF"/>
                </a:solidFill>
              </a:rPr>
              <a:t> / </a:t>
            </a:r>
            <a:r>
              <a:rPr lang="uk-UA" altLang="ru-RU" b="1" smtClean="0">
                <a:solidFill>
                  <a:srgbClr val="0000FF"/>
                </a:solidFill>
              </a:rPr>
              <a:t>програ</a:t>
            </a:r>
            <a:r>
              <a:rPr lang="ru-RU" altLang="ru-RU" b="1" smtClean="0">
                <a:solidFill>
                  <a:srgbClr val="0000FF"/>
                </a:solidFill>
              </a:rPr>
              <a:t>ммы</a:t>
            </a:r>
            <a:r>
              <a:rPr lang="uk-UA" altLang="ru-RU" b="1" smtClean="0"/>
              <a:t>”</a:t>
            </a:r>
            <a:r>
              <a:rPr lang="en-US" altLang="ru-RU" b="1" smtClean="0"/>
              <a:t> </a:t>
            </a:r>
            <a:r>
              <a:rPr lang="uk-UA" altLang="ru-RU" b="1" smtClean="0"/>
              <a:t>буде добавлено ім'я нової програми.</a:t>
            </a:r>
          </a:p>
          <a:p>
            <a:pPr eaLnBrk="1" hangingPunct="1">
              <a:buFontTx/>
              <a:buNone/>
            </a:pPr>
            <a:r>
              <a:rPr lang="uk-UA" altLang="ru-RU" b="1" smtClean="0"/>
              <a:t>Для її вилучення слід вибрати “</a:t>
            </a:r>
            <a:r>
              <a:rPr lang="ru-RU" altLang="ru-RU" b="1" smtClean="0">
                <a:solidFill>
                  <a:srgbClr val="0000FF"/>
                </a:solidFill>
              </a:rPr>
              <a:t>Пуск</a:t>
            </a:r>
            <a:r>
              <a:rPr lang="en-US" altLang="ru-RU" b="1" smtClean="0">
                <a:solidFill>
                  <a:srgbClr val="0000FF"/>
                </a:solidFill>
              </a:rPr>
              <a:t>/</a:t>
            </a:r>
            <a:r>
              <a:rPr lang="ru-RU" altLang="ru-RU" b="1" smtClean="0">
                <a:solidFill>
                  <a:srgbClr val="0000FF"/>
                </a:solidFill>
              </a:rPr>
              <a:t> Настройка</a:t>
            </a:r>
            <a:r>
              <a:rPr lang="en-US" altLang="ru-RU" b="1" smtClean="0">
                <a:solidFill>
                  <a:srgbClr val="0000FF"/>
                </a:solidFill>
              </a:rPr>
              <a:t>/</a:t>
            </a:r>
            <a:r>
              <a:rPr lang="ru-RU" altLang="ru-RU" b="1" smtClean="0">
                <a:solidFill>
                  <a:srgbClr val="0000FF"/>
                </a:solidFill>
              </a:rPr>
              <a:t> Панель управления </a:t>
            </a:r>
            <a:r>
              <a:rPr lang="en-US" altLang="ru-RU" b="1" smtClean="0">
                <a:solidFill>
                  <a:srgbClr val="0000FF"/>
                </a:solidFill>
              </a:rPr>
              <a:t>/</a:t>
            </a:r>
            <a:r>
              <a:rPr lang="ru-RU" altLang="ru-RU" b="1" smtClean="0">
                <a:solidFill>
                  <a:srgbClr val="0000FF"/>
                </a:solidFill>
              </a:rPr>
              <a:t>Установка и удаление программ</a:t>
            </a:r>
            <a:r>
              <a:rPr lang="uk-UA" altLang="ru-RU" b="1" smtClean="0"/>
              <a:t>”</a:t>
            </a:r>
            <a:r>
              <a:rPr lang="en-US" altLang="ru-RU" b="1" smtClean="0"/>
              <a:t>.</a:t>
            </a:r>
            <a:endParaRPr lang="ru-RU" altLang="ru-RU" b="1" smtClean="0"/>
          </a:p>
        </p:txBody>
      </p:sp>
    </p:spTree>
    <p:extLst>
      <p:ext uri="{BB962C8B-B14F-4D97-AF65-F5344CB8AC3E}">
        <p14:creationId xmlns:p14="http://schemas.microsoft.com/office/powerpoint/2010/main" val="364967071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DF72753-9645-4976-891D-2C18EA4FA3F2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178</a:t>
            </a:fld>
            <a:endParaRPr lang="ru-RU" altLang="ru-RU" sz="1400"/>
          </a:p>
        </p:txBody>
      </p:sp>
      <p:pic>
        <p:nvPicPr>
          <p:cNvPr id="4648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752476"/>
            <a:ext cx="8280400" cy="549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300407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1605C1-E7A2-4D74-98A6-8E4FEFBDFCA7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179</a:t>
            </a:fld>
            <a:endParaRPr lang="ru-RU" altLang="ru-RU" sz="1400"/>
          </a:p>
        </p:txBody>
      </p:sp>
      <p:sp>
        <p:nvSpPr>
          <p:cNvPr id="46592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uk-UA" altLang="ru-RU" b="1" i="1" smtClean="0">
                <a:solidFill>
                  <a:srgbClr val="0000FF"/>
                </a:solidFill>
              </a:rPr>
              <a:t>Завдання виконано. </a:t>
            </a:r>
          </a:p>
          <a:p>
            <a:pPr algn="ctr" eaLnBrk="1" hangingPunct="1">
              <a:buFontTx/>
              <a:buNone/>
            </a:pPr>
            <a:r>
              <a:rPr lang="uk-UA" altLang="ru-RU" b="1" i="1" smtClean="0">
                <a:solidFill>
                  <a:srgbClr val="0000FF"/>
                </a:solidFill>
              </a:rPr>
              <a:t>Обов'язково треба виконати тестування програми і інсталятора.</a:t>
            </a:r>
            <a:endParaRPr lang="ru-RU" altLang="ru-RU" b="1" i="1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446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6C021A0-B917-4E5D-B7F4-82B9434B7399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ru-RU" altLang="ru-RU" sz="1400"/>
          </a:p>
        </p:txBody>
      </p:sp>
      <p:sp>
        <p:nvSpPr>
          <p:cNvPr id="3983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12192000" cy="6721475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uk-UA" altLang="ru-RU" b="1" dirty="0"/>
              <a:t>3) Видалення кількох підряд елементів:</a:t>
            </a:r>
            <a:endParaRPr lang="en-US" altLang="ru-RU" b="1" dirty="0"/>
          </a:p>
          <a:p>
            <a:pPr eaLnBrk="1" hangingPunct="1">
              <a:buFontTx/>
              <a:buNone/>
            </a:pPr>
            <a:r>
              <a:rPr lang="en-US" altLang="ru-RU" b="1" dirty="0" err="1">
                <a:solidFill>
                  <a:srgbClr val="3333CC"/>
                </a:solidFill>
              </a:rPr>
              <a:t>int</a:t>
            </a:r>
            <a:r>
              <a:rPr lang="en-US" altLang="ru-RU" b="1" dirty="0">
                <a:solidFill>
                  <a:srgbClr val="3333CC"/>
                </a:solidFill>
              </a:rPr>
              <a:t>  </a:t>
            </a:r>
            <a:r>
              <a:rPr lang="en-US" altLang="ru-RU" b="1" dirty="0" err="1">
                <a:solidFill>
                  <a:srgbClr val="3333CC"/>
                </a:solidFill>
              </a:rPr>
              <a:t>i</a:t>
            </a:r>
            <a:r>
              <a:rPr lang="en-US" altLang="ru-RU" b="1" dirty="0">
                <a:solidFill>
                  <a:srgbClr val="3333CC"/>
                </a:solidFill>
              </a:rPr>
              <a:t>=4, k=7;</a:t>
            </a:r>
          </a:p>
          <a:p>
            <a:pPr eaLnBrk="1" hangingPunct="1">
              <a:buFontTx/>
              <a:buNone/>
            </a:pPr>
            <a:r>
              <a:rPr lang="en-US" altLang="ru-RU" b="1" dirty="0" err="1">
                <a:solidFill>
                  <a:srgbClr val="3333CC"/>
                </a:solidFill>
              </a:rPr>
              <a:t>x.RemoveRange</a:t>
            </a:r>
            <a:r>
              <a:rPr lang="en-US" altLang="ru-RU" b="1" dirty="0">
                <a:solidFill>
                  <a:srgbClr val="3333CC"/>
                </a:solidFill>
              </a:rPr>
              <a:t>( </a:t>
            </a:r>
            <a:r>
              <a:rPr lang="en-US" altLang="ru-RU" b="1" dirty="0" err="1">
                <a:solidFill>
                  <a:srgbClr val="3333CC"/>
                </a:solidFill>
              </a:rPr>
              <a:t>i</a:t>
            </a:r>
            <a:r>
              <a:rPr lang="en-US" altLang="ru-RU" b="1" dirty="0">
                <a:solidFill>
                  <a:srgbClr val="3333CC"/>
                </a:solidFill>
              </a:rPr>
              <a:t>, k );</a:t>
            </a:r>
          </a:p>
          <a:p>
            <a:pPr eaLnBrk="1" hangingPunct="1">
              <a:buFontTx/>
              <a:buNone/>
            </a:pPr>
            <a:r>
              <a:rPr lang="uk-UA" altLang="ru-RU" b="1" dirty="0"/>
              <a:t>Із масиву</a:t>
            </a:r>
            <a:r>
              <a:rPr lang="en-US" altLang="ru-RU" b="1" dirty="0"/>
              <a:t> </a:t>
            </a:r>
            <a:r>
              <a:rPr lang="en-US" altLang="ru-RU" sz="3200" b="1" i="1" dirty="0">
                <a:solidFill>
                  <a:srgbClr val="3333CC"/>
                </a:solidFill>
              </a:rPr>
              <a:t>x</a:t>
            </a:r>
            <a:r>
              <a:rPr lang="uk-UA" altLang="ru-RU" b="1" dirty="0"/>
              <a:t>, починаючи з позиції </a:t>
            </a:r>
            <a:r>
              <a:rPr lang="en-US" altLang="ru-RU" b="1" dirty="0" err="1">
                <a:solidFill>
                  <a:srgbClr val="3333CC"/>
                </a:solidFill>
              </a:rPr>
              <a:t>i</a:t>
            </a:r>
            <a:r>
              <a:rPr lang="en-US" altLang="ru-RU" b="1" dirty="0">
                <a:solidFill>
                  <a:srgbClr val="3333CC"/>
                </a:solidFill>
              </a:rPr>
              <a:t>=</a:t>
            </a:r>
            <a:r>
              <a:rPr lang="uk-UA" altLang="ru-RU" b="1" dirty="0">
                <a:solidFill>
                  <a:srgbClr val="3333CC"/>
                </a:solidFill>
              </a:rPr>
              <a:t>4</a:t>
            </a:r>
            <a:r>
              <a:rPr lang="uk-UA" altLang="ru-RU" b="1" dirty="0"/>
              <a:t>, будуть видалені</a:t>
            </a:r>
            <a:r>
              <a:rPr lang="uk-UA" altLang="ru-RU" b="1" dirty="0">
                <a:solidFill>
                  <a:srgbClr val="3333CC"/>
                </a:solidFill>
              </a:rPr>
              <a:t> </a:t>
            </a:r>
            <a:r>
              <a:rPr lang="en-US" altLang="ru-RU" b="1" dirty="0">
                <a:solidFill>
                  <a:srgbClr val="3333CC"/>
                </a:solidFill>
              </a:rPr>
              <a:t>k=</a:t>
            </a:r>
            <a:r>
              <a:rPr lang="uk-UA" altLang="ru-RU" b="1" dirty="0">
                <a:solidFill>
                  <a:srgbClr val="3333CC"/>
                </a:solidFill>
              </a:rPr>
              <a:t>7</a:t>
            </a:r>
            <a:r>
              <a:rPr lang="uk-UA" altLang="ru-RU" b="1" dirty="0"/>
              <a:t> елементів.</a:t>
            </a:r>
          </a:p>
          <a:p>
            <a:pPr eaLnBrk="1" hangingPunct="1">
              <a:buFontTx/>
              <a:buNone/>
            </a:pPr>
            <a:r>
              <a:rPr lang="uk-UA" altLang="ru-RU" b="1" dirty="0"/>
              <a:t>4) Визначення розміру масиву:</a:t>
            </a:r>
          </a:p>
          <a:p>
            <a:pPr eaLnBrk="1" hangingPunct="1">
              <a:buFontTx/>
              <a:buNone/>
            </a:pPr>
            <a:r>
              <a:rPr lang="uk-UA" altLang="ru-RU" b="1" dirty="0"/>
              <a:t>а)  </a:t>
            </a:r>
            <a:r>
              <a:rPr lang="en-US" altLang="ru-RU" b="1" dirty="0">
                <a:solidFill>
                  <a:srgbClr val="CC0000"/>
                </a:solidFill>
              </a:rPr>
              <a:t>Count</a:t>
            </a:r>
            <a:r>
              <a:rPr lang="en-US" altLang="ru-RU" b="1" dirty="0"/>
              <a:t> – </a:t>
            </a:r>
            <a:r>
              <a:rPr lang="uk-UA" altLang="ru-RU" b="1" dirty="0"/>
              <a:t>визначає поточну кількість елементів в масиві.</a:t>
            </a:r>
          </a:p>
          <a:p>
            <a:pPr eaLnBrk="1" hangingPunct="1">
              <a:buFontTx/>
              <a:buNone/>
            </a:pPr>
            <a:r>
              <a:rPr lang="en-US" altLang="ru-RU" b="1" dirty="0">
                <a:solidFill>
                  <a:srgbClr val="3333CC"/>
                </a:solidFill>
              </a:rPr>
              <a:t>for ( </a:t>
            </a:r>
            <a:r>
              <a:rPr lang="en-US" altLang="ru-RU" b="1" dirty="0" err="1">
                <a:solidFill>
                  <a:srgbClr val="3333CC"/>
                </a:solidFill>
              </a:rPr>
              <a:t>int</a:t>
            </a:r>
            <a:r>
              <a:rPr lang="en-US" altLang="ru-RU" b="1" dirty="0">
                <a:solidFill>
                  <a:srgbClr val="3333CC"/>
                </a:solidFill>
              </a:rPr>
              <a:t> </a:t>
            </a:r>
            <a:r>
              <a:rPr lang="en-US" altLang="ru-RU" b="1" dirty="0" err="1">
                <a:solidFill>
                  <a:srgbClr val="3333CC"/>
                </a:solidFill>
              </a:rPr>
              <a:t>i</a:t>
            </a:r>
            <a:r>
              <a:rPr lang="en-US" altLang="ru-RU" b="1" dirty="0">
                <a:solidFill>
                  <a:srgbClr val="3333CC"/>
                </a:solidFill>
              </a:rPr>
              <a:t>=0;  </a:t>
            </a:r>
            <a:r>
              <a:rPr lang="en-US" altLang="ru-RU" b="1" dirty="0" err="1">
                <a:solidFill>
                  <a:srgbClr val="3333CC"/>
                </a:solidFill>
              </a:rPr>
              <a:t>i</a:t>
            </a:r>
            <a:r>
              <a:rPr lang="en-US" altLang="ru-RU" b="1" dirty="0">
                <a:solidFill>
                  <a:srgbClr val="3333CC"/>
                </a:solidFill>
              </a:rPr>
              <a:t> &lt; </a:t>
            </a:r>
            <a:r>
              <a:rPr lang="en-US" altLang="ru-RU" b="1" dirty="0" err="1">
                <a:solidFill>
                  <a:srgbClr val="3333CC"/>
                </a:solidFill>
              </a:rPr>
              <a:t>x.Count</a:t>
            </a:r>
            <a:r>
              <a:rPr lang="en-US" altLang="ru-RU" b="1" dirty="0">
                <a:solidFill>
                  <a:srgbClr val="3333CC"/>
                </a:solidFill>
              </a:rPr>
              <a:t>; </a:t>
            </a:r>
            <a:r>
              <a:rPr lang="en-US" altLang="ru-RU" b="1" dirty="0" err="1">
                <a:solidFill>
                  <a:srgbClr val="3333CC"/>
                </a:solidFill>
              </a:rPr>
              <a:t>i</a:t>
            </a:r>
            <a:r>
              <a:rPr lang="en-US" altLang="ru-RU" b="1" dirty="0">
                <a:solidFill>
                  <a:srgbClr val="3333CC"/>
                </a:solidFill>
              </a:rPr>
              <a:t>++)</a:t>
            </a:r>
          </a:p>
          <a:p>
            <a:pPr eaLnBrk="1" hangingPunct="1">
              <a:buFontTx/>
              <a:buNone/>
            </a:pPr>
            <a:r>
              <a:rPr lang="en-US" altLang="ru-RU" b="1" dirty="0">
                <a:solidFill>
                  <a:srgbClr val="3333CC"/>
                </a:solidFill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altLang="ru-RU" b="1" dirty="0" err="1">
                <a:solidFill>
                  <a:srgbClr val="3333CC"/>
                </a:solidFill>
              </a:rPr>
              <a:t>Console.WriteLine</a:t>
            </a:r>
            <a:r>
              <a:rPr lang="en-US" altLang="ru-RU" b="1" dirty="0">
                <a:solidFill>
                  <a:srgbClr val="3333CC"/>
                </a:solidFill>
              </a:rPr>
              <a:t>(x[</a:t>
            </a:r>
            <a:r>
              <a:rPr lang="en-US" altLang="ru-RU" b="1" dirty="0" err="1">
                <a:solidFill>
                  <a:srgbClr val="3333CC"/>
                </a:solidFill>
              </a:rPr>
              <a:t>i</a:t>
            </a:r>
            <a:r>
              <a:rPr lang="en-US" altLang="ru-RU" b="1" dirty="0">
                <a:solidFill>
                  <a:srgbClr val="3333CC"/>
                </a:solidFill>
              </a:rPr>
              <a:t>]);</a:t>
            </a:r>
          </a:p>
          <a:p>
            <a:pPr eaLnBrk="1" hangingPunct="1">
              <a:buFontTx/>
              <a:buNone/>
            </a:pPr>
            <a:r>
              <a:rPr lang="en-US" altLang="ru-RU" b="1" dirty="0">
                <a:solidFill>
                  <a:srgbClr val="3333CC"/>
                </a:solidFill>
              </a:rPr>
              <a:t>}</a:t>
            </a:r>
          </a:p>
          <a:p>
            <a:pPr eaLnBrk="1" hangingPunct="1">
              <a:buFontTx/>
              <a:buNone/>
            </a:pPr>
            <a:r>
              <a:rPr lang="uk-UA" altLang="ru-RU" b="1" dirty="0">
                <a:solidFill>
                  <a:srgbClr val="3333CC"/>
                </a:solidFill>
              </a:rPr>
              <a:t>б) </a:t>
            </a:r>
            <a:r>
              <a:rPr lang="en-US" altLang="ru-RU" b="1" dirty="0">
                <a:solidFill>
                  <a:srgbClr val="3333CC"/>
                </a:solidFill>
              </a:rPr>
              <a:t>Capacity</a:t>
            </a:r>
            <a:r>
              <a:rPr lang="uk-UA" altLang="ru-RU" b="1" dirty="0">
                <a:solidFill>
                  <a:srgbClr val="3333CC"/>
                </a:solidFill>
              </a:rPr>
              <a:t> – </a:t>
            </a:r>
            <a:r>
              <a:rPr lang="uk-UA" altLang="ru-RU" b="1" dirty="0"/>
              <a:t>визначає максимальну кількість елементів, яка може зберігатися в об'єкті  типу </a:t>
            </a:r>
            <a:r>
              <a:rPr lang="en-US" altLang="ru-RU" b="1" dirty="0" err="1">
                <a:solidFill>
                  <a:srgbClr val="CC0000"/>
                </a:solidFill>
              </a:rPr>
              <a:t>ArrayList</a:t>
            </a:r>
            <a:r>
              <a:rPr lang="uk-UA" altLang="ru-RU" b="1" dirty="0">
                <a:solidFill>
                  <a:srgbClr val="CC0000"/>
                </a:solidFill>
              </a:rPr>
              <a:t> без додаткового виділення пам'яті.</a:t>
            </a:r>
            <a:endParaRPr lang="ru-RU" altLang="ru-RU" b="1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6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A06E1DF-62ED-4CF1-9ACD-D802C252DFC3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ru-RU" altLang="ru-RU" sz="1400"/>
          </a:p>
        </p:txBody>
      </p:sp>
      <p:sp>
        <p:nvSpPr>
          <p:cNvPr id="399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7682" y="162838"/>
            <a:ext cx="11962356" cy="6558637"/>
          </a:xfrm>
        </p:spPr>
        <p:txBody>
          <a:bodyPr>
            <a:noAutofit/>
          </a:bodyPr>
          <a:lstStyle/>
          <a:p>
            <a:pPr eaLnBrk="1" hangingPunct="1">
              <a:buFontTx/>
              <a:buNone/>
            </a:pPr>
            <a:r>
              <a:rPr lang="uk-UA" altLang="ru-RU" b="1" dirty="0"/>
              <a:t>5) Сортування масивів:</a:t>
            </a:r>
          </a:p>
          <a:p>
            <a:pPr eaLnBrk="1" hangingPunct="1">
              <a:buFontTx/>
              <a:buNone/>
            </a:pPr>
            <a:r>
              <a:rPr lang="uk-UA" altLang="ru-RU" b="1" dirty="0"/>
              <a:t>а) Упорядкування усього масиву:</a:t>
            </a:r>
          </a:p>
          <a:p>
            <a:pPr eaLnBrk="1" hangingPunct="1">
              <a:buFontTx/>
              <a:buNone/>
            </a:pPr>
            <a:r>
              <a:rPr lang="en-US" altLang="ru-RU" b="1" dirty="0" err="1">
                <a:solidFill>
                  <a:srgbClr val="3333CC"/>
                </a:solidFill>
              </a:rPr>
              <a:t>X.Sort</a:t>
            </a:r>
            <a:r>
              <a:rPr lang="en-US" altLang="ru-RU" b="1" dirty="0">
                <a:solidFill>
                  <a:srgbClr val="3333CC"/>
                </a:solidFill>
              </a:rPr>
              <a:t>();</a:t>
            </a:r>
            <a:endParaRPr lang="uk-UA" altLang="ru-RU" b="1" dirty="0">
              <a:solidFill>
                <a:srgbClr val="3333CC"/>
              </a:solidFill>
            </a:endParaRPr>
          </a:p>
          <a:p>
            <a:pPr eaLnBrk="1" hangingPunct="1">
              <a:buFontTx/>
              <a:buNone/>
            </a:pPr>
            <a:r>
              <a:rPr lang="uk-UA" altLang="ru-RU" b="1" dirty="0"/>
              <a:t>б) Сортування заданої кількості елементів масиву, починаючи із заданого елементу:</a:t>
            </a:r>
            <a:endParaRPr lang="en-US" altLang="ru-RU" b="1" dirty="0"/>
          </a:p>
          <a:p>
            <a:pPr eaLnBrk="1" hangingPunct="1">
              <a:buFontTx/>
              <a:buNone/>
            </a:pPr>
            <a:r>
              <a:rPr lang="en-US" altLang="ru-RU" b="1" dirty="0" err="1">
                <a:solidFill>
                  <a:srgbClr val="3333CC"/>
                </a:solidFill>
              </a:rPr>
              <a:t>X.Sort</a:t>
            </a:r>
            <a:r>
              <a:rPr lang="en-US" altLang="ru-RU" b="1" dirty="0">
                <a:solidFill>
                  <a:srgbClr val="3333CC"/>
                </a:solidFill>
              </a:rPr>
              <a:t>(3,5, null);</a:t>
            </a:r>
            <a:endParaRPr lang="uk-UA" altLang="ru-RU" b="1" dirty="0">
              <a:solidFill>
                <a:srgbClr val="3333CC"/>
              </a:solidFill>
            </a:endParaRPr>
          </a:p>
          <a:p>
            <a:pPr eaLnBrk="1" hangingPunct="1">
              <a:buFontTx/>
              <a:buNone/>
            </a:pPr>
            <a:r>
              <a:rPr lang="uk-UA" altLang="ru-RU" b="1" dirty="0"/>
              <a:t>Тут упорядковуються </a:t>
            </a:r>
            <a:r>
              <a:rPr lang="uk-UA" altLang="ru-RU" b="1" dirty="0">
                <a:solidFill>
                  <a:srgbClr val="3333CC"/>
                </a:solidFill>
              </a:rPr>
              <a:t>5</a:t>
            </a:r>
            <a:r>
              <a:rPr lang="uk-UA" altLang="ru-RU" b="1" dirty="0"/>
              <a:t> елементів, починаючи із </a:t>
            </a:r>
            <a:r>
              <a:rPr lang="uk-UA" altLang="ru-RU" b="1" dirty="0">
                <a:solidFill>
                  <a:srgbClr val="3333CC"/>
                </a:solidFill>
              </a:rPr>
              <a:t>3</a:t>
            </a:r>
            <a:r>
              <a:rPr lang="uk-UA" altLang="ru-RU" b="1" dirty="0"/>
              <a:t>-го.</a:t>
            </a:r>
          </a:p>
          <a:p>
            <a:pPr eaLnBrk="1" hangingPunct="1">
              <a:buFontTx/>
              <a:buNone/>
            </a:pPr>
            <a:r>
              <a:rPr lang="uk-UA" altLang="ru-RU" b="1" dirty="0"/>
              <a:t>Третій параметр , який зараз дорівнює </a:t>
            </a:r>
            <a:r>
              <a:rPr lang="en-US" altLang="ru-RU" b="1" dirty="0">
                <a:solidFill>
                  <a:srgbClr val="3333CC"/>
                </a:solidFill>
              </a:rPr>
              <a:t>null</a:t>
            </a:r>
            <a:r>
              <a:rPr lang="uk-UA" altLang="ru-RU" b="1" dirty="0"/>
              <a:t>, визначає, що використовується</a:t>
            </a:r>
            <a:r>
              <a:rPr lang="uk-UA" altLang="ru-RU" b="1" dirty="0">
                <a:solidFill>
                  <a:srgbClr val="3333CC"/>
                </a:solidFill>
              </a:rPr>
              <a:t> стандартний компаратор</a:t>
            </a:r>
            <a:r>
              <a:rPr lang="uk-UA" altLang="ru-RU" b="1" dirty="0"/>
              <a:t>(об'єкт, який робить порівняння). Якщо масив складається із об'єктів стандартних типів, то компаратор перевантажувати не треба. У випадку, коли </a:t>
            </a:r>
            <a:r>
              <a:rPr lang="uk-UA" altLang="ru-RU" b="1" dirty="0">
                <a:solidFill>
                  <a:srgbClr val="3333CC"/>
                </a:solidFill>
              </a:rPr>
              <a:t>масив складається із об'єктів класу, наприклад </a:t>
            </a:r>
            <a:r>
              <a:rPr lang="en-US" altLang="ru-RU" b="1" dirty="0">
                <a:solidFill>
                  <a:srgbClr val="3333CC"/>
                </a:solidFill>
              </a:rPr>
              <a:t>Student</a:t>
            </a:r>
            <a:r>
              <a:rPr lang="uk-UA" altLang="ru-RU" b="1" dirty="0">
                <a:solidFill>
                  <a:srgbClr val="3333CC"/>
                </a:solidFill>
              </a:rPr>
              <a:t>, який створений користувачем</a:t>
            </a:r>
            <a:r>
              <a:rPr lang="uk-UA" altLang="ru-RU" b="1" dirty="0"/>
              <a:t>, то в цьому класі треба реалізувати інтерфейси </a:t>
            </a:r>
            <a:r>
              <a:rPr lang="en-US" altLang="ru-RU" b="1" dirty="0" err="1">
                <a:solidFill>
                  <a:srgbClr val="3333CC"/>
                </a:solidFill>
              </a:rPr>
              <a:t>IComparable</a:t>
            </a:r>
            <a:r>
              <a:rPr lang="uk-UA" altLang="ru-RU" b="1" dirty="0">
                <a:solidFill>
                  <a:srgbClr val="3333CC"/>
                </a:solidFill>
              </a:rPr>
              <a:t> та </a:t>
            </a:r>
            <a:r>
              <a:rPr lang="en-US" altLang="ru-RU" b="1" dirty="0">
                <a:solidFill>
                  <a:srgbClr val="3333CC"/>
                </a:solidFill>
              </a:rPr>
              <a:t> </a:t>
            </a:r>
            <a:r>
              <a:rPr lang="en-US" altLang="ru-RU" b="1" dirty="0" err="1">
                <a:solidFill>
                  <a:srgbClr val="3333CC"/>
                </a:solidFill>
              </a:rPr>
              <a:t>IComparer</a:t>
            </a:r>
            <a:r>
              <a:rPr lang="uk-UA" altLang="ru-RU" b="1" dirty="0"/>
              <a:t>, а посилання на реалізований інтерфейс</a:t>
            </a:r>
            <a:r>
              <a:rPr lang="uk-UA" altLang="ru-RU" b="1" dirty="0">
                <a:solidFill>
                  <a:srgbClr val="3333CC"/>
                </a:solidFill>
              </a:rPr>
              <a:t> </a:t>
            </a:r>
            <a:r>
              <a:rPr lang="en-US" altLang="ru-RU" b="1" dirty="0" err="1">
                <a:solidFill>
                  <a:srgbClr val="3333CC"/>
                </a:solidFill>
              </a:rPr>
              <a:t>IComparer</a:t>
            </a:r>
            <a:r>
              <a:rPr lang="uk-UA" altLang="ru-RU" b="1" dirty="0"/>
              <a:t> треба передати методу</a:t>
            </a:r>
            <a:r>
              <a:rPr lang="en-US" altLang="ru-RU" b="1" dirty="0"/>
              <a:t> </a:t>
            </a:r>
            <a:r>
              <a:rPr lang="en-US" altLang="ru-RU" b="1" dirty="0">
                <a:solidFill>
                  <a:srgbClr val="3333CC"/>
                </a:solidFill>
              </a:rPr>
              <a:t>Sort()</a:t>
            </a:r>
            <a:r>
              <a:rPr lang="en-US" altLang="ru-RU" b="1" dirty="0"/>
              <a:t> </a:t>
            </a:r>
            <a:r>
              <a:rPr lang="uk-UA" altLang="ru-RU" b="1" dirty="0"/>
              <a:t> в якості </a:t>
            </a:r>
            <a:r>
              <a:rPr lang="uk-UA" altLang="ru-RU" b="1" dirty="0">
                <a:solidFill>
                  <a:srgbClr val="3333CC"/>
                </a:solidFill>
              </a:rPr>
              <a:t>третього</a:t>
            </a:r>
            <a:r>
              <a:rPr lang="uk-UA" altLang="ru-RU" b="1" dirty="0"/>
              <a:t> параметру.</a:t>
            </a:r>
          </a:p>
          <a:p>
            <a:pPr eaLnBrk="1" hangingPunct="1">
              <a:buFontTx/>
              <a:buNone/>
            </a:pPr>
            <a:endParaRPr lang="ru-RU" altLang="ru-RU" b="1" dirty="0"/>
          </a:p>
        </p:txBody>
      </p:sp>
    </p:spTree>
    <p:extLst>
      <p:ext uri="{BB962C8B-B14F-4D97-AF65-F5344CB8AC3E}">
        <p14:creationId xmlns:p14="http://schemas.microsoft.com/office/powerpoint/2010/main" val="360895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721475"/>
          </a:xfrm>
        </p:spPr>
        <p:txBody>
          <a:bodyPr/>
          <a:lstStyle/>
          <a:p>
            <a:pPr marL="0" indent="0">
              <a:buNone/>
            </a:pP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 описанні інтерфейсу вживається ключове слово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Домовилися ідентифікатори інтерфейсів писати із великої букви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Наприклад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nterface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IDovgina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ouble 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dovg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0" indent="0">
              <a:buNone/>
            </a:pP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Далі приведено клас А, який реалізує інтерфейс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Idovgina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Його ім'я відділено від імені класу двокрапкою. Інтерфейсів може бути багато. Їхні імена розділяються комами, але базовий клас, (якщо він є), 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тавиться відразу після двокрапки.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lass A: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IDovgina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CB30B-386F-4139-ACE3-B6A338A6446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854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E556704-5440-402B-BEB2-6995AC112790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ru-RU" altLang="ru-RU" sz="1400"/>
          </a:p>
        </p:txBody>
      </p:sp>
      <p:sp>
        <p:nvSpPr>
          <p:cNvPr id="4003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2734" y="100208"/>
            <a:ext cx="12079266" cy="662126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uk-UA" altLang="ru-RU" sz="3200" b="1" dirty="0" smtClean="0"/>
              <a:t>в) сортування усього масиву, який складається із об'єктів класу користувача:</a:t>
            </a:r>
            <a:endParaRPr lang="en-US" altLang="ru-RU" sz="3200" b="1" dirty="0" smtClean="0"/>
          </a:p>
          <a:p>
            <a:pPr eaLnBrk="1" hangingPunct="1">
              <a:buFontTx/>
              <a:buNone/>
            </a:pPr>
            <a:r>
              <a:rPr lang="en-US" altLang="ru-RU" sz="4000" b="1" dirty="0" err="1">
                <a:solidFill>
                  <a:srgbClr val="3333CC"/>
                </a:solidFill>
              </a:rPr>
              <a:t>x.Sort</a:t>
            </a:r>
            <a:r>
              <a:rPr lang="en-US" altLang="ru-RU" sz="4000" b="1" dirty="0">
                <a:solidFill>
                  <a:srgbClr val="3333CC"/>
                </a:solidFill>
              </a:rPr>
              <a:t>(t);</a:t>
            </a:r>
            <a:endParaRPr lang="uk-UA" altLang="ru-RU" sz="4000" b="1" dirty="0">
              <a:solidFill>
                <a:srgbClr val="3333CC"/>
              </a:solidFill>
            </a:endParaRPr>
          </a:p>
          <a:p>
            <a:pPr eaLnBrk="1" hangingPunct="1">
              <a:buFontTx/>
              <a:buNone/>
            </a:pPr>
            <a:r>
              <a:rPr lang="en-US" altLang="ru-RU" sz="4000" b="1" dirty="0">
                <a:solidFill>
                  <a:srgbClr val="3333CC"/>
                </a:solidFill>
              </a:rPr>
              <a:t>t</a:t>
            </a:r>
            <a:r>
              <a:rPr lang="en-US" altLang="ru-RU" sz="3200" b="1" dirty="0" smtClean="0"/>
              <a:t> – </a:t>
            </a:r>
            <a:r>
              <a:rPr lang="uk-UA" altLang="ru-RU" sz="3200" b="1" dirty="0" smtClean="0"/>
              <a:t>посилання на реалізований інтерфейс </a:t>
            </a:r>
            <a:r>
              <a:rPr lang="en-US" altLang="ru-RU" sz="3200" b="1" dirty="0" smtClean="0"/>
              <a:t> </a:t>
            </a:r>
            <a:r>
              <a:rPr lang="en-US" altLang="ru-RU" sz="3200" b="1" dirty="0" err="1" smtClean="0">
                <a:solidFill>
                  <a:srgbClr val="3333CC"/>
                </a:solidFill>
              </a:rPr>
              <a:t>IComparer</a:t>
            </a:r>
            <a:r>
              <a:rPr lang="uk-UA" altLang="ru-RU" sz="3200" b="1" dirty="0" smtClean="0"/>
              <a:t> (дивись попередній пункт)</a:t>
            </a:r>
            <a:r>
              <a:rPr lang="en-US" altLang="ru-RU" sz="3200" b="1" dirty="0" smtClean="0"/>
              <a:t>.</a:t>
            </a:r>
            <a:endParaRPr lang="uk-UA" altLang="ru-RU" sz="3200" b="1" dirty="0" smtClean="0"/>
          </a:p>
          <a:p>
            <a:pPr eaLnBrk="1" hangingPunct="1">
              <a:buFontTx/>
              <a:buNone/>
            </a:pPr>
            <a:endParaRPr lang="ru-RU" altLang="ru-RU" b="1" dirty="0" smtClean="0"/>
          </a:p>
        </p:txBody>
      </p:sp>
    </p:spTree>
    <p:extLst>
      <p:ext uri="{BB962C8B-B14F-4D97-AF65-F5344CB8AC3E}">
        <p14:creationId xmlns:p14="http://schemas.microsoft.com/office/powerpoint/2010/main" val="349191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BC548AD-932E-4C1C-81F7-FEAACBFDC4A7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ru-RU" altLang="ru-RU" sz="1400"/>
          </a:p>
        </p:txBody>
      </p:sp>
      <p:sp>
        <p:nvSpPr>
          <p:cNvPr id="40141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7682" y="137785"/>
            <a:ext cx="11899726" cy="6583689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uk-UA" altLang="ru-RU" b="1" i="1" dirty="0"/>
              <a:t>Постановка задачі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uk-UA" altLang="ru-RU" sz="2400" b="1" dirty="0"/>
              <a:t>Створити клас “Студент” із полями : </a:t>
            </a:r>
            <a:r>
              <a:rPr lang="uk-UA" altLang="ru-RU" b="1" i="1" dirty="0"/>
              <a:t>ім'я, середній бал</a:t>
            </a:r>
            <a:r>
              <a:rPr lang="uk-UA" altLang="ru-RU" sz="2400" b="1" dirty="0"/>
              <a:t>. Дані вводити за допомогою конструктора. Використати інтерфейси </a:t>
            </a:r>
            <a:r>
              <a:rPr lang="en-US" altLang="ru-RU" b="1" i="1" dirty="0" err="1"/>
              <a:t>IComparable</a:t>
            </a:r>
            <a:r>
              <a:rPr lang="en-US" altLang="ru-RU" b="1" i="1" dirty="0"/>
              <a:t> </a:t>
            </a:r>
            <a:r>
              <a:rPr lang="uk-UA" altLang="ru-RU" b="1" i="1" dirty="0"/>
              <a:t>та </a:t>
            </a:r>
            <a:r>
              <a:rPr lang="en-US" altLang="ru-RU" b="1" i="1" dirty="0"/>
              <a:t> </a:t>
            </a:r>
            <a:r>
              <a:rPr lang="en-US" altLang="ru-RU" b="1" i="1" dirty="0" err="1"/>
              <a:t>IComparer</a:t>
            </a:r>
            <a:r>
              <a:rPr lang="uk-UA" altLang="ru-RU" sz="2400" b="1" dirty="0"/>
              <a:t>. Реалізувати </a:t>
            </a:r>
            <a:r>
              <a:rPr lang="uk-UA" altLang="ru-RU" b="1" i="1" dirty="0"/>
              <a:t>методи </a:t>
            </a:r>
            <a:r>
              <a:rPr lang="en-US" altLang="ru-RU" b="1" i="1" dirty="0"/>
              <a:t>Compare() </a:t>
            </a:r>
            <a:r>
              <a:rPr lang="uk-UA" altLang="ru-RU" b="1" i="1" dirty="0"/>
              <a:t>для порівняння двох об'єктів та </a:t>
            </a:r>
            <a:r>
              <a:rPr lang="en-US" altLang="ru-RU" b="1" i="1" dirty="0" err="1"/>
              <a:t>CompareTo</a:t>
            </a:r>
            <a:r>
              <a:rPr lang="en-US" altLang="ru-RU" b="1" i="1" dirty="0"/>
              <a:t>() </a:t>
            </a:r>
            <a:r>
              <a:rPr lang="uk-UA" altLang="ru-RU" b="1" i="1" dirty="0"/>
              <a:t>для порівняння об'єкту із поточним об'єктом інтерфейсу </a:t>
            </a:r>
            <a:r>
              <a:rPr lang="en-US" altLang="ru-RU" b="1" i="1" dirty="0" err="1"/>
              <a:t>IComparer</a:t>
            </a:r>
            <a:r>
              <a:rPr lang="en-US" altLang="ru-RU" b="1" i="1" dirty="0"/>
              <a:t>.</a:t>
            </a:r>
            <a:endParaRPr lang="en-US" altLang="ru-RU" sz="2400" b="1" i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uk-UA" altLang="ru-RU" b="1" dirty="0"/>
              <a:t>Слід звернути увагу на те, що при реалізації цих методів формальні параметри мають тип </a:t>
            </a:r>
            <a:r>
              <a:rPr lang="en-US" altLang="ru-RU" b="1" dirty="0"/>
              <a:t>Object</a:t>
            </a:r>
            <a:r>
              <a:rPr lang="uk-UA" altLang="ru-RU" b="1" dirty="0"/>
              <a:t>. Це загальний тип, із якого шляхом явного перетворення типу отримується  потрібний нам тип , наприклад: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b="1" dirty="0">
                <a:solidFill>
                  <a:srgbClr val="3333CC"/>
                </a:solidFill>
              </a:rPr>
              <a:t>public </a:t>
            </a:r>
            <a:r>
              <a:rPr lang="en-US" altLang="ru-RU" b="1" dirty="0" err="1">
                <a:solidFill>
                  <a:srgbClr val="3333CC"/>
                </a:solidFill>
              </a:rPr>
              <a:t>int</a:t>
            </a:r>
            <a:r>
              <a:rPr lang="en-US" altLang="ru-RU" b="1" dirty="0">
                <a:solidFill>
                  <a:srgbClr val="3333CC"/>
                </a:solidFill>
              </a:rPr>
              <a:t> Compare(Object x0, Object y0)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b="1" dirty="0">
                <a:solidFill>
                  <a:srgbClr val="3333CC"/>
                </a:solidFill>
              </a:rPr>
              <a:t>{</a:t>
            </a:r>
            <a:endParaRPr lang="uk-UA" altLang="ru-RU" b="1" dirty="0">
              <a:solidFill>
                <a:srgbClr val="3333CC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b="1" dirty="0">
                <a:solidFill>
                  <a:srgbClr val="3333CC"/>
                </a:solidFill>
              </a:rPr>
              <a:t>Student x=(Student)x0;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b="1" dirty="0">
                <a:solidFill>
                  <a:srgbClr val="3333CC"/>
                </a:solidFill>
              </a:rPr>
              <a:t>……………………………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b="1" dirty="0">
                <a:solidFill>
                  <a:srgbClr val="3333CC"/>
                </a:solidFill>
              </a:rPr>
              <a:t>……………………………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b="1" dirty="0">
                <a:solidFill>
                  <a:srgbClr val="3333CC"/>
                </a:solidFill>
              </a:rPr>
              <a:t>}</a:t>
            </a:r>
            <a:endParaRPr lang="uk-UA" altLang="ru-RU" b="1" dirty="0">
              <a:solidFill>
                <a:srgbClr val="3333CC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b="1" dirty="0">
                <a:solidFill>
                  <a:srgbClr val="C00000"/>
                </a:solidFill>
              </a:rPr>
              <a:t> </a:t>
            </a:r>
            <a:r>
              <a:rPr lang="uk-UA" altLang="ru-RU" b="1" dirty="0">
                <a:solidFill>
                  <a:srgbClr val="C00000"/>
                </a:solidFill>
              </a:rPr>
              <a:t>Із </a:t>
            </a:r>
            <a:r>
              <a:rPr lang="en-US" altLang="ru-RU" b="1" dirty="0">
                <a:solidFill>
                  <a:srgbClr val="C00000"/>
                </a:solidFill>
              </a:rPr>
              <a:t>x0 </a:t>
            </a:r>
            <a:r>
              <a:rPr lang="uk-UA" altLang="ru-RU" b="1" dirty="0">
                <a:solidFill>
                  <a:srgbClr val="C00000"/>
                </a:solidFill>
              </a:rPr>
              <a:t>типу </a:t>
            </a:r>
            <a:r>
              <a:rPr lang="en-US" altLang="ru-RU" b="1" dirty="0">
                <a:solidFill>
                  <a:srgbClr val="C00000"/>
                </a:solidFill>
              </a:rPr>
              <a:t>Object </a:t>
            </a:r>
            <a:r>
              <a:rPr lang="uk-UA" altLang="ru-RU" b="1" dirty="0">
                <a:solidFill>
                  <a:srgbClr val="C00000"/>
                </a:solidFill>
              </a:rPr>
              <a:t>отримуємо об'єкт </a:t>
            </a:r>
            <a:r>
              <a:rPr lang="en-US" altLang="ru-RU" sz="3200" b="1" i="1" dirty="0">
                <a:solidFill>
                  <a:srgbClr val="C00000"/>
                </a:solidFill>
              </a:rPr>
              <a:t>x</a:t>
            </a:r>
            <a:r>
              <a:rPr lang="en-US" altLang="ru-RU" b="1" dirty="0">
                <a:solidFill>
                  <a:srgbClr val="C00000"/>
                </a:solidFill>
              </a:rPr>
              <a:t> </a:t>
            </a:r>
            <a:r>
              <a:rPr lang="uk-UA" altLang="ru-RU" b="1" dirty="0">
                <a:solidFill>
                  <a:srgbClr val="C00000"/>
                </a:solidFill>
              </a:rPr>
              <a:t> типу </a:t>
            </a:r>
            <a:r>
              <a:rPr lang="en-US" altLang="ru-RU" b="1" dirty="0">
                <a:solidFill>
                  <a:srgbClr val="C00000"/>
                </a:solidFill>
              </a:rPr>
              <a:t>Student.</a:t>
            </a:r>
            <a:endParaRPr lang="ru-RU" altLang="ru-R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06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88B31AE-05FF-4E1D-A132-090511E013B8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ru-RU" altLang="ru-RU" sz="1400"/>
          </a:p>
        </p:txBody>
      </p:sp>
      <p:sp>
        <p:nvSpPr>
          <p:cNvPr id="40243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9144000" cy="6858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uk-UA" altLang="ru-RU" b="1"/>
              <a:t>В програмі для порівняння  символьних рядків використовується функція </a:t>
            </a:r>
            <a:r>
              <a:rPr lang="en-US" altLang="ru-RU" b="1"/>
              <a:t>Compare </a:t>
            </a:r>
            <a:r>
              <a:rPr lang="uk-UA" altLang="ru-RU" b="1"/>
              <a:t> класу </a:t>
            </a:r>
            <a:r>
              <a:rPr lang="en-US" altLang="ru-RU" b="1"/>
              <a:t>String</a:t>
            </a:r>
            <a:r>
              <a:rPr lang="uk-UA" altLang="ru-RU" b="1"/>
              <a:t>, наприклад,</a:t>
            </a:r>
          </a:p>
          <a:p>
            <a:pPr eaLnBrk="1" hangingPunct="1">
              <a:buFontTx/>
              <a:buNone/>
            </a:pPr>
            <a:r>
              <a:rPr lang="en-US" altLang="ru-RU" b="1">
                <a:solidFill>
                  <a:srgbClr val="3333CC"/>
                </a:solidFill>
              </a:rPr>
              <a:t>if(String.Compare(x.name, y.name) &lt;0)</a:t>
            </a:r>
          </a:p>
          <a:p>
            <a:pPr eaLnBrk="1" hangingPunct="1">
              <a:buFontTx/>
              <a:buNone/>
            </a:pPr>
            <a:r>
              <a:rPr lang="en-US" altLang="ru-RU" b="1">
                <a:solidFill>
                  <a:srgbClr val="3333CC"/>
                </a:solidFill>
              </a:rPr>
              <a:t>return -1;</a:t>
            </a:r>
          </a:p>
          <a:p>
            <a:pPr eaLnBrk="1" hangingPunct="1">
              <a:buFontTx/>
              <a:buNone/>
            </a:pPr>
            <a:r>
              <a:rPr lang="uk-UA" altLang="ru-RU" b="1">
                <a:solidFill>
                  <a:srgbClr val="3333CC"/>
                </a:solidFill>
              </a:rPr>
              <a:t>Ця функція подібно до </a:t>
            </a:r>
            <a:r>
              <a:rPr lang="en-US" altLang="ru-RU" b="1">
                <a:solidFill>
                  <a:srgbClr val="3333CC"/>
                </a:solidFill>
              </a:rPr>
              <a:t>strcmp(char s1,char s2)</a:t>
            </a:r>
            <a:endParaRPr lang="uk-UA" altLang="ru-RU" b="1">
              <a:solidFill>
                <a:srgbClr val="3333CC"/>
              </a:solidFill>
            </a:endParaRPr>
          </a:p>
          <a:p>
            <a:pPr eaLnBrk="1" hangingPunct="1">
              <a:buFontTx/>
              <a:buNone/>
            </a:pPr>
            <a:r>
              <a:rPr lang="uk-UA" altLang="ru-RU" b="1">
                <a:solidFill>
                  <a:srgbClr val="3333CC"/>
                </a:solidFill>
              </a:rPr>
              <a:t>порівнює два рядки по кодам в таблиці </a:t>
            </a:r>
            <a:r>
              <a:rPr lang="en-US" altLang="ru-RU" b="1">
                <a:solidFill>
                  <a:srgbClr val="3333CC"/>
                </a:solidFill>
              </a:rPr>
              <a:t>ASCII</a:t>
            </a:r>
            <a:r>
              <a:rPr lang="uk-UA" altLang="ru-RU" b="1">
                <a:solidFill>
                  <a:srgbClr val="3333CC"/>
                </a:solidFill>
              </a:rPr>
              <a:t> їхніх  перших символів. Якщо код символу першого рядка менше ніж код символу другого рядка, то результат</a:t>
            </a:r>
            <a:r>
              <a:rPr lang="en-US" altLang="ru-RU" b="1">
                <a:solidFill>
                  <a:srgbClr val="3333CC"/>
                </a:solidFill>
              </a:rPr>
              <a:t> &lt;</a:t>
            </a:r>
            <a:r>
              <a:rPr lang="uk-UA" altLang="ru-RU" b="1">
                <a:solidFill>
                  <a:srgbClr val="3333CC"/>
                </a:solidFill>
              </a:rPr>
              <a:t> </a:t>
            </a:r>
            <a:r>
              <a:rPr lang="en-US" altLang="ru-RU" b="1">
                <a:solidFill>
                  <a:srgbClr val="3333CC"/>
                </a:solidFill>
              </a:rPr>
              <a:t>0. </a:t>
            </a:r>
          </a:p>
          <a:p>
            <a:pPr eaLnBrk="1" hangingPunct="1">
              <a:buFontTx/>
              <a:buNone/>
            </a:pPr>
            <a:r>
              <a:rPr lang="en-US" altLang="ru-RU" b="1">
                <a:solidFill>
                  <a:srgbClr val="CC0000"/>
                </a:solidFill>
              </a:rPr>
              <a:t>if(String.Compare(x.name, y.name) ==0)</a:t>
            </a:r>
          </a:p>
          <a:p>
            <a:pPr eaLnBrk="1" hangingPunct="1">
              <a:buFontTx/>
              <a:buNone/>
            </a:pPr>
            <a:r>
              <a:rPr lang="en-US" altLang="ru-RU" b="1">
                <a:solidFill>
                  <a:srgbClr val="CC0000"/>
                </a:solidFill>
              </a:rPr>
              <a:t>return 0;</a:t>
            </a:r>
          </a:p>
          <a:p>
            <a:pPr eaLnBrk="1" hangingPunct="1">
              <a:buFontTx/>
              <a:buNone/>
            </a:pPr>
            <a:r>
              <a:rPr lang="uk-UA" altLang="ru-RU" b="1">
                <a:solidFill>
                  <a:srgbClr val="3333CC"/>
                </a:solidFill>
              </a:rPr>
              <a:t>Так перевіряється умова, що два рядки співпадають.</a:t>
            </a:r>
            <a:endParaRPr lang="en-US" altLang="ru-RU" b="1">
              <a:solidFill>
                <a:srgbClr val="3333CC"/>
              </a:solidFill>
            </a:endParaRPr>
          </a:p>
          <a:p>
            <a:pPr eaLnBrk="1" hangingPunct="1">
              <a:buFontTx/>
              <a:buNone/>
            </a:pPr>
            <a:endParaRPr lang="ru-RU" altLang="ru-RU" b="1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3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D031523-283E-40DE-B347-9841872B7878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ru-RU" altLang="ru-RU" sz="1400"/>
          </a:p>
        </p:txBody>
      </p:sp>
      <p:sp>
        <p:nvSpPr>
          <p:cNvPr id="40345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7682" y="0"/>
            <a:ext cx="10342324" cy="697073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uk-UA" altLang="ru-RU" sz="3600" b="1" dirty="0" smtClean="0"/>
              <a:t>Увага!</a:t>
            </a:r>
            <a:r>
              <a:rPr lang="uk-UA" altLang="ru-RU" sz="3600" b="1" dirty="0"/>
              <a:t> </a:t>
            </a:r>
          </a:p>
          <a:p>
            <a:pPr eaLnBrk="1" hangingPunct="1">
              <a:buFontTx/>
              <a:buNone/>
            </a:pPr>
            <a:r>
              <a:rPr lang="uk-UA" altLang="ru-RU" b="1" dirty="0"/>
              <a:t>При використанні  </a:t>
            </a:r>
            <a:r>
              <a:rPr lang="en-US" altLang="ru-RU" b="1" dirty="0"/>
              <a:t>Microsoft Visual Studio 2005 </a:t>
            </a:r>
            <a:r>
              <a:rPr lang="uk-UA" altLang="ru-RU" b="1" dirty="0"/>
              <a:t>автоматично генерується </a:t>
            </a:r>
          </a:p>
          <a:p>
            <a:pPr eaLnBrk="1" hangingPunct="1">
              <a:buFontTx/>
              <a:buNone/>
            </a:pPr>
            <a:r>
              <a:rPr lang="en-US" altLang="ru-RU" b="1" dirty="0">
                <a:solidFill>
                  <a:srgbClr val="CC0000"/>
                </a:solidFill>
              </a:rPr>
              <a:t>using  </a:t>
            </a:r>
            <a:r>
              <a:rPr lang="en-US" altLang="ru-RU" b="1" dirty="0" err="1">
                <a:solidFill>
                  <a:srgbClr val="CC0000"/>
                </a:solidFill>
              </a:rPr>
              <a:t>System.Collections.Generic</a:t>
            </a:r>
            <a:r>
              <a:rPr lang="en-US" altLang="ru-RU" b="1" dirty="0">
                <a:solidFill>
                  <a:srgbClr val="CC0000"/>
                </a:solidFill>
              </a:rPr>
              <a:t>;</a:t>
            </a:r>
            <a:endParaRPr lang="uk-UA" altLang="ru-RU" b="1" dirty="0">
              <a:solidFill>
                <a:srgbClr val="CC0000"/>
              </a:solidFill>
            </a:endParaRPr>
          </a:p>
          <a:p>
            <a:pPr eaLnBrk="1" hangingPunct="1">
              <a:buFontTx/>
              <a:buNone/>
            </a:pPr>
            <a:r>
              <a:rPr lang="uk-UA" altLang="ru-RU" b="1" dirty="0">
                <a:solidFill>
                  <a:srgbClr val="CC0000"/>
                </a:solidFill>
              </a:rPr>
              <a:t>Якщо з'являється повідомлення про помилку:</a:t>
            </a:r>
          </a:p>
          <a:p>
            <a:pPr eaLnBrk="1" hangingPunct="1">
              <a:buFontTx/>
              <a:buNone/>
            </a:pPr>
            <a:r>
              <a:rPr lang="en-US" altLang="ru-RU" b="1" dirty="0">
                <a:solidFill>
                  <a:srgbClr val="3333CC"/>
                </a:solidFill>
              </a:rPr>
              <a:t>Using the generic type ‘</a:t>
            </a:r>
            <a:r>
              <a:rPr lang="en-US" altLang="ru-RU" b="1" dirty="0" err="1">
                <a:solidFill>
                  <a:srgbClr val="3333CC"/>
                </a:solidFill>
              </a:rPr>
              <a:t>System.Collections.Generic.IComparer</a:t>
            </a:r>
            <a:r>
              <a:rPr lang="en-US" altLang="ru-RU" b="1" dirty="0">
                <a:solidFill>
                  <a:srgbClr val="3333CC"/>
                </a:solidFill>
              </a:rPr>
              <a:t>&lt;T&gt; requires ‘1’ type argument</a:t>
            </a:r>
            <a:r>
              <a:rPr lang="en-US" altLang="ru-RU" b="1" dirty="0">
                <a:solidFill>
                  <a:srgbClr val="CC0000"/>
                </a:solidFill>
              </a:rPr>
              <a:t> </a:t>
            </a:r>
            <a:endParaRPr lang="uk-UA" altLang="ru-RU" b="1" dirty="0">
              <a:solidFill>
                <a:srgbClr val="CC0000"/>
              </a:solidFill>
            </a:endParaRPr>
          </a:p>
          <a:p>
            <a:pPr eaLnBrk="1" hangingPunct="1">
              <a:buFontTx/>
              <a:buNone/>
            </a:pPr>
            <a:r>
              <a:rPr lang="uk-UA" altLang="ru-RU" b="1" dirty="0">
                <a:solidFill>
                  <a:srgbClr val="CC0000"/>
                </a:solidFill>
              </a:rPr>
              <a:t>треба або витерти слово </a:t>
            </a:r>
            <a:r>
              <a:rPr lang="en-US" altLang="ru-RU" b="1" dirty="0">
                <a:solidFill>
                  <a:srgbClr val="CC0000"/>
                </a:solidFill>
              </a:rPr>
              <a:t>Generic </a:t>
            </a:r>
            <a:r>
              <a:rPr lang="uk-UA" altLang="ru-RU" b="1" dirty="0">
                <a:solidFill>
                  <a:srgbClr val="CC0000"/>
                </a:solidFill>
              </a:rPr>
              <a:t>або краще </a:t>
            </a:r>
            <a:r>
              <a:rPr lang="uk-UA" altLang="ru-RU" b="1" dirty="0"/>
              <a:t>добавити </a:t>
            </a:r>
            <a:endParaRPr lang="en-US" altLang="ru-RU" b="1" dirty="0"/>
          </a:p>
          <a:p>
            <a:pPr eaLnBrk="1" hangingPunct="1">
              <a:buFontTx/>
              <a:buNone/>
            </a:pPr>
            <a:r>
              <a:rPr lang="en-US" altLang="ru-RU" b="1" dirty="0" smtClean="0">
                <a:solidFill>
                  <a:srgbClr val="3333CC"/>
                </a:solidFill>
              </a:rPr>
              <a:t>using  System.Collections;</a:t>
            </a:r>
            <a:endParaRPr lang="uk-UA" altLang="ru-RU" b="1" dirty="0" smtClean="0">
              <a:solidFill>
                <a:srgbClr val="3333CC"/>
              </a:solidFill>
            </a:endParaRPr>
          </a:p>
          <a:p>
            <a:pPr eaLnBrk="1" hangingPunct="1">
              <a:buFontTx/>
              <a:buNone/>
            </a:pPr>
            <a:r>
              <a:rPr lang="uk-UA" altLang="ru-RU" b="1" dirty="0" smtClean="0">
                <a:solidFill>
                  <a:srgbClr val="3333CC"/>
                </a:solidFill>
              </a:rPr>
              <a:t>Це пояснюється обробкою нетипізованої колекції, які представлені в </a:t>
            </a:r>
            <a:r>
              <a:rPr lang="en-US" altLang="ru-RU" b="1" dirty="0" smtClean="0">
                <a:solidFill>
                  <a:srgbClr val="3333CC"/>
                </a:solidFill>
              </a:rPr>
              <a:t>System.Collections.</a:t>
            </a:r>
            <a:endParaRPr lang="uk-UA" altLang="ru-RU" b="1" dirty="0" smtClean="0">
              <a:solidFill>
                <a:srgbClr val="3333CC"/>
              </a:solidFill>
            </a:endParaRPr>
          </a:p>
          <a:p>
            <a:pPr eaLnBrk="1" hangingPunct="1">
              <a:buFontTx/>
              <a:buNone/>
            </a:pPr>
            <a:endParaRPr lang="en-US" altLang="ru-RU" b="1" dirty="0" smtClean="0">
              <a:solidFill>
                <a:srgbClr val="3333CC"/>
              </a:solidFill>
            </a:endParaRPr>
          </a:p>
          <a:p>
            <a:pPr eaLnBrk="1" hangingPunct="1">
              <a:buFontTx/>
              <a:buNone/>
            </a:pPr>
            <a:endParaRPr lang="ru-RU" altLang="ru-RU" b="1" dirty="0" smtClean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99BA96-A7C4-4693-9F61-BCD3818A8B5F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ru-RU" altLang="ru-RU" sz="1400"/>
          </a:p>
        </p:txBody>
      </p:sp>
      <p:sp>
        <p:nvSpPr>
          <p:cNvPr id="404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altLang="ru-RU" smtClean="0"/>
          </a:p>
        </p:txBody>
      </p:sp>
      <p:sp>
        <p:nvSpPr>
          <p:cNvPr id="404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altLang="ru-RU" smtClean="0"/>
          </a:p>
        </p:txBody>
      </p:sp>
      <p:pic>
        <p:nvPicPr>
          <p:cNvPr id="40448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9225"/>
            <a:ext cx="9144000" cy="655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444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78BA5FB-CAB3-4933-BD9C-97A7BEB11B21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ru-RU" altLang="ru-RU" sz="1400"/>
          </a:p>
        </p:txBody>
      </p:sp>
      <p:sp>
        <p:nvSpPr>
          <p:cNvPr id="405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altLang="ru-RU" smtClean="0"/>
          </a:p>
        </p:txBody>
      </p:sp>
      <p:sp>
        <p:nvSpPr>
          <p:cNvPr id="405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altLang="ru-RU" smtClean="0"/>
          </a:p>
        </p:txBody>
      </p:sp>
      <p:pic>
        <p:nvPicPr>
          <p:cNvPr id="40550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9225"/>
            <a:ext cx="9144000" cy="655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078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0BD24DA-241A-4580-A1A0-CC9CA644D101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ru-RU" altLang="ru-RU" sz="1400"/>
          </a:p>
        </p:txBody>
      </p:sp>
      <p:sp>
        <p:nvSpPr>
          <p:cNvPr id="406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altLang="ru-RU" smtClean="0"/>
          </a:p>
        </p:txBody>
      </p:sp>
      <p:sp>
        <p:nvSpPr>
          <p:cNvPr id="406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altLang="ru-RU" smtClean="0"/>
          </a:p>
        </p:txBody>
      </p:sp>
      <p:pic>
        <p:nvPicPr>
          <p:cNvPr id="40653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13822"/>
            <a:ext cx="9144000" cy="655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786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1A3F15B-0DE6-43FA-A23D-A6DDFE78D81F}" type="slidenum">
              <a:rPr lang="ru-RU" altLang="ru-RU" sz="140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ru-RU" altLang="ru-RU" sz="1400"/>
          </a:p>
        </p:txBody>
      </p:sp>
      <p:sp>
        <p:nvSpPr>
          <p:cNvPr id="407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altLang="ru-RU" smtClean="0"/>
          </a:p>
        </p:txBody>
      </p:sp>
      <p:sp>
        <p:nvSpPr>
          <p:cNvPr id="407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altLang="ru-RU" smtClean="0"/>
          </a:p>
        </p:txBody>
      </p:sp>
      <p:pic>
        <p:nvPicPr>
          <p:cNvPr id="40755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9225"/>
            <a:ext cx="9144000" cy="655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017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5468" y="125260"/>
            <a:ext cx="11812044" cy="655111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uk-UA" b="1" i="1" dirty="0" smtClean="0"/>
              <a:t>Порівняння  ініціалізацій нетипізованої  колекції </a:t>
            </a:r>
            <a:r>
              <a:rPr lang="en-US" b="1" i="1" dirty="0" err="1" smtClean="0"/>
              <a:t>ArrayList</a:t>
            </a:r>
            <a:r>
              <a:rPr lang="en-US" b="1" i="1" dirty="0" smtClean="0"/>
              <a:t> </a:t>
            </a:r>
            <a:r>
              <a:rPr lang="uk-UA" b="1" i="1" dirty="0" smtClean="0"/>
              <a:t> та типізованої  </a:t>
            </a:r>
            <a:r>
              <a:rPr lang="en-US" b="1" i="1" dirty="0" smtClean="0"/>
              <a:t>List&lt;</a:t>
            </a:r>
            <a:r>
              <a:rPr lang="uk-UA" b="1" i="1" dirty="0" smtClean="0"/>
              <a:t>тип</a:t>
            </a:r>
            <a:r>
              <a:rPr lang="en-US" b="1" i="1" dirty="0" smtClean="0"/>
              <a:t>&gt;</a:t>
            </a:r>
            <a:endParaRPr lang="uk-UA" b="1" i="1" dirty="0" smtClean="0"/>
          </a:p>
          <a:p>
            <a:pPr marL="0" indent="0">
              <a:buNone/>
            </a:pPr>
            <a:r>
              <a:rPr lang="en-US" b="1" dirty="0"/>
              <a:t>using System;</a:t>
            </a:r>
            <a:br>
              <a:rPr lang="en-US" b="1" dirty="0"/>
            </a:br>
            <a:r>
              <a:rPr lang="en-US" b="1" dirty="0"/>
              <a:t>using System.Collections; </a:t>
            </a:r>
            <a:r>
              <a:rPr lang="en-US" b="1" i="1" dirty="0">
                <a:solidFill>
                  <a:srgbClr val="C00000"/>
                </a:solidFill>
              </a:rPr>
              <a:t>// </a:t>
            </a:r>
            <a:r>
              <a:rPr lang="ru-RU" b="1" i="1" dirty="0">
                <a:solidFill>
                  <a:srgbClr val="C00000"/>
                </a:solidFill>
              </a:rPr>
              <a:t>повинно </a:t>
            </a:r>
            <a:r>
              <a:rPr lang="ru-RU" b="1" i="1" dirty="0" smtClean="0">
                <a:solidFill>
                  <a:srgbClr val="C00000"/>
                </a:solidFill>
              </a:rPr>
              <a:t>бути</a:t>
            </a:r>
            <a:r>
              <a:rPr lang="ru-RU" b="1" i="1" dirty="0">
                <a:solidFill>
                  <a:srgbClr val="C00000"/>
                </a:solidFill>
              </a:rPr>
              <a:t/>
            </a:r>
            <a:br>
              <a:rPr lang="ru-RU" b="1" i="1" dirty="0">
                <a:solidFill>
                  <a:srgbClr val="C00000"/>
                </a:solidFill>
              </a:rPr>
            </a:br>
            <a:r>
              <a:rPr lang="en-US" b="1" dirty="0"/>
              <a:t>using </a:t>
            </a:r>
            <a:r>
              <a:rPr lang="en-US" b="1" dirty="0" err="1"/>
              <a:t>System.Collections.Generic</a:t>
            </a:r>
            <a:r>
              <a:rPr lang="en-US" b="1" dirty="0"/>
              <a:t>;</a:t>
            </a:r>
            <a:r>
              <a:rPr lang="en-US" b="1" i="1" dirty="0">
                <a:solidFill>
                  <a:srgbClr val="C00000"/>
                </a:solidFill>
              </a:rPr>
              <a:t> // </a:t>
            </a:r>
            <a:r>
              <a:rPr lang="ru-RU" b="1" i="1" dirty="0">
                <a:solidFill>
                  <a:srgbClr val="C00000"/>
                </a:solidFill>
              </a:rPr>
              <a:t>повинно </a:t>
            </a:r>
            <a:r>
              <a:rPr lang="ru-RU" b="1" i="1" dirty="0" smtClean="0">
                <a:solidFill>
                  <a:srgbClr val="C00000"/>
                </a:solidFill>
              </a:rPr>
              <a:t>бути</a:t>
            </a:r>
            <a:r>
              <a:rPr lang="ru-RU" b="1" i="1" dirty="0">
                <a:solidFill>
                  <a:srgbClr val="C00000"/>
                </a:solidFill>
              </a:rPr>
              <a:t> </a:t>
            </a:r>
            <a:r>
              <a:rPr lang="ru-RU" b="1" dirty="0"/>
              <a:t/>
            </a:r>
            <a:br>
              <a:rPr lang="ru-RU" b="1" dirty="0"/>
            </a:br>
            <a:r>
              <a:rPr lang="ru-RU" b="1" dirty="0"/>
              <a:t/>
            </a:r>
            <a:br>
              <a:rPr lang="ru-RU" b="1" dirty="0"/>
            </a:br>
            <a:r>
              <a:rPr lang="en-US" b="1" dirty="0"/>
              <a:t>namespace collection1</a:t>
            </a:r>
            <a:br>
              <a:rPr lang="en-US" b="1" dirty="0"/>
            </a:br>
            <a:r>
              <a:rPr lang="en-US" b="1" dirty="0"/>
              <a:t>{</a:t>
            </a:r>
            <a:br>
              <a:rPr lang="en-US" b="1" dirty="0"/>
            </a:br>
            <a:r>
              <a:rPr lang="en-US" b="1" dirty="0"/>
              <a:t>    class Program</a:t>
            </a:r>
            <a:br>
              <a:rPr lang="en-US" b="1" dirty="0"/>
            </a:br>
            <a:r>
              <a:rPr lang="en-US" b="1" dirty="0"/>
              <a:t>    {</a:t>
            </a:r>
            <a:br>
              <a:rPr lang="en-US" b="1" dirty="0"/>
            </a:br>
            <a:r>
              <a:rPr lang="en-US" b="1" dirty="0"/>
              <a:t>        </a:t>
            </a:r>
            <a:br>
              <a:rPr lang="en-US" b="1" dirty="0"/>
            </a:br>
            <a:r>
              <a:rPr lang="en-US" b="1" dirty="0"/>
              <a:t>        public static void Main(string[] </a:t>
            </a:r>
            <a:r>
              <a:rPr lang="en-US" b="1" dirty="0" err="1"/>
              <a:t>args</a:t>
            </a:r>
            <a:r>
              <a:rPr lang="en-US" b="1" dirty="0"/>
              <a:t>)</a:t>
            </a:r>
            <a:br>
              <a:rPr lang="en-US" b="1" dirty="0"/>
            </a:br>
            <a:r>
              <a:rPr lang="en-US" b="1" dirty="0"/>
              <a:t>        {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ArrayList</a:t>
            </a:r>
            <a:r>
              <a:rPr lang="en-US" b="1" dirty="0"/>
              <a:t> </a:t>
            </a:r>
            <a:r>
              <a:rPr lang="en-US" b="1" dirty="0" err="1"/>
              <a:t>ob</a:t>
            </a:r>
            <a:r>
              <a:rPr lang="en-US" b="1" dirty="0"/>
              <a:t>=new </a:t>
            </a:r>
            <a:r>
              <a:rPr lang="en-US" b="1" dirty="0" err="1"/>
              <a:t>ArrayList</a:t>
            </a:r>
            <a:r>
              <a:rPr lang="en-US" b="1" dirty="0"/>
              <a:t> {0,15,'q</a:t>
            </a:r>
            <a:r>
              <a:rPr lang="en-US" b="1" dirty="0" smtClean="0"/>
              <a:t>',”</a:t>
            </a:r>
            <a:r>
              <a:rPr lang="uk-UA" b="1" dirty="0" smtClean="0"/>
              <a:t>Сумська фортеця</a:t>
            </a:r>
            <a:r>
              <a:rPr lang="en-US" b="1" dirty="0" smtClean="0"/>
              <a:t>",-</a:t>
            </a:r>
            <a:r>
              <a:rPr lang="en-US" b="1" dirty="0"/>
              <a:t>0.256};</a:t>
            </a:r>
            <a:br>
              <a:rPr lang="en-US" b="1" dirty="0"/>
            </a:br>
            <a:r>
              <a:rPr lang="en-US" b="1" dirty="0"/>
              <a:t>            List&lt;</a:t>
            </a:r>
            <a:r>
              <a:rPr lang="en-US" b="1" dirty="0" err="1"/>
              <a:t>int</a:t>
            </a:r>
            <a:r>
              <a:rPr lang="en-US" b="1" dirty="0"/>
              <a:t>&gt; </a:t>
            </a:r>
            <a:r>
              <a:rPr lang="en-US" b="1" dirty="0" err="1"/>
              <a:t>x_int</a:t>
            </a:r>
            <a:r>
              <a:rPr lang="en-US" b="1" dirty="0"/>
              <a:t>=new List&lt;</a:t>
            </a:r>
            <a:r>
              <a:rPr lang="en-US" b="1" dirty="0" err="1"/>
              <a:t>int</a:t>
            </a:r>
            <a:r>
              <a:rPr lang="en-US" b="1" dirty="0"/>
              <a:t>&gt;{0,1,2,3,4,5,-1,-9};</a:t>
            </a:r>
            <a:br>
              <a:rPr lang="en-US" b="1" dirty="0"/>
            </a:br>
            <a:r>
              <a:rPr lang="en-US" b="1" dirty="0"/>
              <a:t>            List&lt;double&gt; </a:t>
            </a:r>
            <a:r>
              <a:rPr lang="en-US" b="1" dirty="0" err="1"/>
              <a:t>x_d</a:t>
            </a:r>
            <a:r>
              <a:rPr lang="en-US" b="1" dirty="0"/>
              <a:t>=new List&lt;double&gt;{0.25,-1.2,32767};</a:t>
            </a:r>
            <a:br>
              <a:rPr lang="en-US" b="1" dirty="0"/>
            </a:br>
            <a:r>
              <a:rPr lang="en-US" dirty="0"/>
              <a:t>            </a:t>
            </a:r>
            <a:endParaRPr lang="ru-RU" b="1" i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51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00142" cy="6858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foreach</a:t>
            </a:r>
            <a:r>
              <a:rPr lang="en-US" b="1" dirty="0"/>
              <a:t>(object x in </a:t>
            </a:r>
            <a:r>
              <a:rPr lang="en-US" b="1" dirty="0" err="1"/>
              <a:t>ob</a:t>
            </a:r>
            <a:r>
              <a:rPr lang="en-US" b="1" dirty="0" smtClean="0"/>
              <a:t>)  </a:t>
            </a:r>
            <a:r>
              <a:rPr lang="en-US" b="1" dirty="0" smtClean="0">
                <a:solidFill>
                  <a:srgbClr val="C00000"/>
                </a:solidFill>
              </a:rPr>
              <a:t>//</a:t>
            </a:r>
            <a:r>
              <a:rPr lang="uk-UA" b="1" dirty="0" smtClean="0">
                <a:solidFill>
                  <a:srgbClr val="C00000"/>
                </a:solidFill>
              </a:rPr>
              <a:t> тип </a:t>
            </a:r>
            <a:r>
              <a:rPr lang="en-US" b="1" dirty="0" smtClean="0">
                <a:solidFill>
                  <a:srgbClr val="C00000"/>
                </a:solidFill>
              </a:rPr>
              <a:t>object</a:t>
            </a:r>
            <a:r>
              <a:rPr lang="uk-UA" b="1" dirty="0" smtClean="0">
                <a:solidFill>
                  <a:srgbClr val="C00000"/>
                </a:solidFill>
              </a:rPr>
              <a:t>, бо </a:t>
            </a:r>
            <a:r>
              <a:rPr lang="uk-UA" sz="3200" b="1" i="1" dirty="0" smtClean="0">
                <a:solidFill>
                  <a:srgbClr val="C00000"/>
                </a:solidFill>
              </a:rPr>
              <a:t>типи різні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            {</a:t>
            </a:r>
            <a:br>
              <a:rPr lang="en-US" b="1" dirty="0"/>
            </a:br>
            <a:r>
              <a:rPr lang="en-US" b="1" dirty="0"/>
              <a:t>            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(x);</a:t>
            </a:r>
            <a:br>
              <a:rPr lang="en-US" b="1" dirty="0"/>
            </a:br>
            <a:r>
              <a:rPr lang="en-US" b="1" dirty="0"/>
              <a:t>            }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foreach</a:t>
            </a:r>
            <a:r>
              <a:rPr lang="en-US" b="1" dirty="0"/>
              <a:t>(</a:t>
            </a:r>
            <a:r>
              <a:rPr lang="en-US" b="1" dirty="0" err="1"/>
              <a:t>int</a:t>
            </a:r>
            <a:r>
              <a:rPr lang="en-US" b="1" dirty="0"/>
              <a:t> w in </a:t>
            </a:r>
            <a:r>
              <a:rPr lang="en-US" b="1" dirty="0" err="1" smtClean="0"/>
              <a:t>x_int</a:t>
            </a:r>
            <a:r>
              <a:rPr lang="en-US" b="1" dirty="0" smtClean="0"/>
              <a:t>)       </a:t>
            </a:r>
            <a:r>
              <a:rPr lang="en-US" b="1" dirty="0" smtClean="0">
                <a:solidFill>
                  <a:srgbClr val="C00000"/>
                </a:solidFill>
              </a:rPr>
              <a:t>//</a:t>
            </a:r>
            <a:r>
              <a:rPr lang="uk-UA" b="1" dirty="0" smtClean="0">
                <a:solidFill>
                  <a:srgbClr val="C00000"/>
                </a:solidFill>
              </a:rPr>
              <a:t>для  одного тільки цілого типу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            {</a:t>
            </a:r>
            <a:br>
              <a:rPr lang="en-US" b="1" dirty="0"/>
            </a:br>
            <a:r>
              <a:rPr lang="en-US" b="1" dirty="0"/>
              <a:t>            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(w);</a:t>
            </a:r>
            <a:br>
              <a:rPr lang="en-US" b="1" dirty="0"/>
            </a:br>
            <a:r>
              <a:rPr lang="en-US" b="1" dirty="0"/>
              <a:t>            }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foreach</a:t>
            </a:r>
            <a:r>
              <a:rPr lang="en-US" b="1" dirty="0"/>
              <a:t>(double w in </a:t>
            </a:r>
            <a:r>
              <a:rPr lang="en-US" b="1" dirty="0" err="1" smtClean="0"/>
              <a:t>x_d</a:t>
            </a:r>
            <a:r>
              <a:rPr lang="en-US" b="1" dirty="0" smtClean="0"/>
              <a:t>)     </a:t>
            </a:r>
            <a:r>
              <a:rPr lang="en-US" b="1" dirty="0" smtClean="0">
                <a:solidFill>
                  <a:srgbClr val="C00000"/>
                </a:solidFill>
              </a:rPr>
              <a:t>// </a:t>
            </a:r>
            <a:r>
              <a:rPr lang="uk-UA" b="1" dirty="0" smtClean="0">
                <a:solidFill>
                  <a:srgbClr val="C00000"/>
                </a:solidFill>
              </a:rPr>
              <a:t>для типу</a:t>
            </a:r>
            <a:r>
              <a:rPr lang="en-US" b="1" dirty="0" smtClean="0">
                <a:solidFill>
                  <a:srgbClr val="C00000"/>
                </a:solidFill>
              </a:rPr>
              <a:t> double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            {</a:t>
            </a:r>
            <a:br>
              <a:rPr lang="en-US" b="1" dirty="0"/>
            </a:br>
            <a:r>
              <a:rPr lang="en-US" b="1" dirty="0"/>
              <a:t>            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(w);</a:t>
            </a:r>
            <a:br>
              <a:rPr lang="en-US" b="1" dirty="0"/>
            </a:br>
            <a:r>
              <a:rPr lang="en-US" b="1" dirty="0"/>
              <a:t>            }</a:t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Console.Write</a:t>
            </a:r>
            <a:r>
              <a:rPr lang="en-US" b="1" dirty="0"/>
              <a:t>("Press any key to continue . . . ");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Console.ReadKey</a:t>
            </a:r>
            <a:r>
              <a:rPr lang="en-US" b="1" dirty="0"/>
              <a:t>(true);</a:t>
            </a:r>
            <a:br>
              <a:rPr lang="en-US" b="1" dirty="0"/>
            </a:br>
            <a:r>
              <a:rPr lang="en-US" b="1" dirty="0"/>
              <a:t>        }</a:t>
            </a:r>
            <a:br>
              <a:rPr lang="en-US" b="1" dirty="0"/>
            </a:br>
            <a:r>
              <a:rPr lang="en-US" b="1" dirty="0"/>
              <a:t>    }</a:t>
            </a:r>
            <a:br>
              <a:rPr lang="en-US" b="1" dirty="0"/>
            </a:br>
            <a:r>
              <a:rPr lang="en-US" b="1" dirty="0"/>
              <a:t>}</a:t>
            </a:r>
            <a:endParaRPr lang="ru-RU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19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734" y="187890"/>
            <a:ext cx="11962356" cy="6533585"/>
          </a:xfrm>
        </p:spPr>
        <p:txBody>
          <a:bodyPr/>
          <a:lstStyle/>
          <a:p>
            <a:pPr marL="0" indent="0">
              <a:buNone/>
            </a:pP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забувати визначати усі функції, які вказано при описанні  </a:t>
            </a:r>
            <a:r>
              <a:rPr lang="uk-UA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інтерфейса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можна розкривати лише частину із них.</a:t>
            </a:r>
          </a:p>
          <a:p>
            <a:pPr marL="0" indent="0">
              <a:buNone/>
            </a:pP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замовчуванню доступ до усіх функцій, які вказані при описанні інтерфейсу</a:t>
            </a:r>
            <a:r>
              <a:rPr lang="uk-UA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uk-U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є</a:t>
            </a:r>
            <a:r>
              <a:rPr lang="uk-UA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Тому доступ до них явно указувати не потрібно. Буде помилка!</a:t>
            </a:r>
          </a:p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Члени 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інтерфейсу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можуть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бути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Приклад 1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Визначається інтерфейс, який передбачає, що любий клас, який реалізує цей інтерфейс, має функцію для обчислення відстані між двома точками із заданими координатами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uk-U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uk-UA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CB30B-386F-4139-ACE3-B6A338A6446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658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5260" y="87682"/>
            <a:ext cx="11849622" cy="6576165"/>
          </a:xfrm>
        </p:spPr>
        <p:txBody>
          <a:bodyPr/>
          <a:lstStyle/>
          <a:p>
            <a:pPr marL="0" indent="0" algn="ctr">
              <a:buNone/>
            </a:pPr>
            <a:r>
              <a:rPr lang="uk-UA" b="1" i="1" dirty="0" smtClean="0"/>
              <a:t>Приклад занесення масиву об'єктів в елемент колекції </a:t>
            </a:r>
            <a:endParaRPr lang="en-US" b="1" i="1" dirty="0" smtClean="0"/>
          </a:p>
          <a:p>
            <a:pPr marL="0" indent="0" algn="ctr">
              <a:buNone/>
            </a:pPr>
            <a:r>
              <a:rPr lang="en-US" b="1" i="1" dirty="0" err="1" smtClean="0"/>
              <a:t>ArrayList</a:t>
            </a:r>
            <a:endParaRPr lang="en-US" b="1" i="1" dirty="0" smtClean="0"/>
          </a:p>
          <a:p>
            <a:pPr marL="0" indent="0" algn="ctr">
              <a:buNone/>
            </a:pPr>
            <a:r>
              <a:rPr lang="uk-UA" b="1" i="1" dirty="0" smtClean="0"/>
              <a:t>Постановка задачі</a:t>
            </a:r>
          </a:p>
          <a:p>
            <a:pPr marL="0" indent="0">
              <a:buNone/>
            </a:pPr>
            <a:r>
              <a:rPr lang="uk-UA" b="1" i="1" dirty="0" smtClean="0"/>
              <a:t>Створити клас «Автомобіль» із двома елементами даних: марка, ціна.</a:t>
            </a:r>
          </a:p>
          <a:p>
            <a:pPr marL="0" indent="0">
              <a:buNone/>
            </a:pPr>
            <a:r>
              <a:rPr lang="uk-UA" b="1" i="1" dirty="0" smtClean="0"/>
              <a:t>Створити  елемент колекції </a:t>
            </a:r>
            <a:r>
              <a:rPr lang="en-US" b="1" i="1" dirty="0" err="1" smtClean="0"/>
              <a:t>ArrayList</a:t>
            </a:r>
            <a:r>
              <a:rPr lang="en-US" b="1" i="1" dirty="0" smtClean="0"/>
              <a:t> </a:t>
            </a:r>
            <a:r>
              <a:rPr lang="uk-UA" b="1" i="1" dirty="0" smtClean="0"/>
              <a:t>і занести в нього дані про  задану кількість автомобілів. Потім вивести на екран дані із цього елемента.</a:t>
            </a:r>
          </a:p>
          <a:p>
            <a:pPr marL="0" indent="0">
              <a:buNone/>
            </a:pPr>
            <a:r>
              <a:rPr lang="uk-UA" b="1" i="1" dirty="0" smtClean="0"/>
              <a:t> </a:t>
            </a:r>
            <a:endParaRPr lang="ru-RU" b="1" i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94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using System;</a:t>
            </a:r>
            <a:br>
              <a:rPr lang="en-US" b="1" dirty="0"/>
            </a:br>
            <a:r>
              <a:rPr lang="en-US" b="1" dirty="0"/>
              <a:t>using System.Collections;</a:t>
            </a:r>
            <a:br>
              <a:rPr lang="en-US" b="1" dirty="0"/>
            </a:br>
            <a:r>
              <a:rPr lang="en-US" b="1" dirty="0"/>
              <a:t>using </a:t>
            </a:r>
            <a:r>
              <a:rPr lang="en-US" b="1" dirty="0" err="1"/>
              <a:t>System.Collections.Generic</a:t>
            </a:r>
            <a:r>
              <a:rPr lang="en-US" b="1" dirty="0"/>
              <a:t>;</a:t>
            </a:r>
            <a:br>
              <a:rPr lang="en-US" b="1" dirty="0"/>
            </a:br>
            <a:r>
              <a:rPr lang="en-US" b="1" dirty="0"/>
              <a:t>namespace collects2</a:t>
            </a:r>
            <a:br>
              <a:rPr lang="en-US" b="1" dirty="0"/>
            </a:br>
            <a:r>
              <a:rPr lang="en-US" b="1" dirty="0"/>
              <a:t>{</a:t>
            </a:r>
            <a:br>
              <a:rPr lang="en-US" b="1" dirty="0"/>
            </a:br>
            <a:r>
              <a:rPr lang="en-US" b="1" dirty="0"/>
              <a:t>    public class car</a:t>
            </a:r>
            <a:br>
              <a:rPr lang="en-US" b="1" dirty="0"/>
            </a:br>
            <a:r>
              <a:rPr lang="en-US" b="1" dirty="0"/>
              <a:t>    {</a:t>
            </a:r>
            <a:br>
              <a:rPr lang="en-US" b="1" dirty="0"/>
            </a:br>
            <a:r>
              <a:rPr lang="en-US" b="1" dirty="0"/>
              <a:t>        string </a:t>
            </a:r>
            <a:r>
              <a:rPr lang="en-US" b="1" dirty="0" err="1"/>
              <a:t>marka</a:t>
            </a:r>
            <a:r>
              <a:rPr lang="en-US" b="1" dirty="0"/>
              <a:t>;</a:t>
            </a:r>
            <a:br>
              <a:rPr lang="en-US" b="1" dirty="0"/>
            </a:br>
            <a:r>
              <a:rPr lang="en-US" b="1" dirty="0"/>
              <a:t>        double cost;</a:t>
            </a:r>
            <a:br>
              <a:rPr lang="en-US" b="1" dirty="0"/>
            </a:br>
            <a:r>
              <a:rPr lang="en-US" b="1" dirty="0"/>
              <a:t>        public void output()</a:t>
            </a:r>
            <a:br>
              <a:rPr lang="en-US" b="1" dirty="0"/>
            </a:br>
            <a:r>
              <a:rPr lang="en-US" b="1" dirty="0"/>
              <a:t>        {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("</a:t>
            </a:r>
            <a:r>
              <a:rPr lang="en-US" b="1" dirty="0" err="1"/>
              <a:t>marka</a:t>
            </a:r>
            <a:r>
              <a:rPr lang="en-US" b="1" dirty="0"/>
              <a:t>={0} cost={1}",</a:t>
            </a:r>
            <a:r>
              <a:rPr lang="en-US" b="1" dirty="0" err="1"/>
              <a:t>marka,cost</a:t>
            </a:r>
            <a:r>
              <a:rPr lang="en-US" b="1" dirty="0"/>
              <a:t>);</a:t>
            </a:r>
            <a:br>
              <a:rPr lang="en-US" b="1" dirty="0"/>
            </a:br>
            <a:r>
              <a:rPr lang="en-US" sz="3200" b="1" dirty="0"/>
              <a:t>        </a:t>
            </a:r>
            <a:r>
              <a:rPr lang="en-US" sz="3200" b="1" dirty="0" smtClean="0"/>
              <a:t>}</a:t>
            </a:r>
            <a:endParaRPr lang="uk-UA" b="1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public</a:t>
            </a:r>
            <a:r>
              <a:rPr lang="en-US" sz="3200" b="1" dirty="0">
                <a:solidFill>
                  <a:srgbClr val="C00000"/>
                </a:solidFill>
              </a:rPr>
              <a:t> </a:t>
            </a:r>
            <a:r>
              <a:rPr lang="en-US" b="1" dirty="0">
                <a:solidFill>
                  <a:srgbClr val="C00000"/>
                </a:solidFill>
              </a:rPr>
              <a:t>void</a:t>
            </a:r>
            <a:r>
              <a:rPr lang="en-US" sz="3200" b="1" dirty="0">
                <a:solidFill>
                  <a:srgbClr val="C00000"/>
                </a:solidFill>
              </a:rPr>
              <a:t> </a:t>
            </a:r>
            <a:r>
              <a:rPr lang="en-US" b="1" dirty="0" err="1">
                <a:solidFill>
                  <a:srgbClr val="C00000"/>
                </a:solidFill>
              </a:rPr>
              <a:t>vvod</a:t>
            </a:r>
            <a:r>
              <a:rPr lang="en-US" sz="3200" b="1" dirty="0">
                <a:solidFill>
                  <a:srgbClr val="C00000"/>
                </a:solidFill>
              </a:rPr>
              <a:t>()</a:t>
            </a:r>
            <a:br>
              <a:rPr lang="en-US" sz="3200" b="1" dirty="0">
                <a:solidFill>
                  <a:srgbClr val="C00000"/>
                </a:solidFill>
              </a:rPr>
            </a:br>
            <a:r>
              <a:rPr lang="en-US" sz="3200" b="1" dirty="0">
                <a:solidFill>
                  <a:srgbClr val="C00000"/>
                </a:solidFill>
              </a:rPr>
              <a:t>        {</a:t>
            </a:r>
            <a:br>
              <a:rPr lang="en-US" sz="3200" b="1" dirty="0">
                <a:solidFill>
                  <a:srgbClr val="C00000"/>
                </a:solidFill>
              </a:rPr>
            </a:br>
            <a:r>
              <a:rPr lang="en-US" sz="3200" b="1" dirty="0">
                <a:solidFill>
                  <a:srgbClr val="C00000"/>
                </a:solidFill>
              </a:rPr>
              <a:t>            </a:t>
            </a:r>
            <a:r>
              <a:rPr lang="en-US" b="1" dirty="0">
                <a:solidFill>
                  <a:srgbClr val="C00000"/>
                </a:solidFill>
              </a:rPr>
              <a:t>string</a:t>
            </a:r>
            <a:r>
              <a:rPr lang="en-US" sz="3200" b="1" dirty="0">
                <a:solidFill>
                  <a:srgbClr val="C00000"/>
                </a:solidFill>
              </a:rPr>
              <a:t> s;</a:t>
            </a:r>
            <a:br>
              <a:rPr lang="en-US" sz="3200" b="1" dirty="0">
                <a:solidFill>
                  <a:srgbClr val="C00000"/>
                </a:solidFill>
              </a:rPr>
            </a:br>
            <a:r>
              <a:rPr lang="en-US" sz="3200" b="1" dirty="0">
                <a:solidFill>
                  <a:srgbClr val="C00000"/>
                </a:solidFill>
              </a:rPr>
              <a:t>            </a:t>
            </a:r>
            <a:r>
              <a:rPr lang="en-US" sz="3200" b="1" dirty="0" err="1">
                <a:solidFill>
                  <a:srgbClr val="C00000"/>
                </a:solidFill>
              </a:rPr>
              <a:t>Console.</a:t>
            </a:r>
            <a:r>
              <a:rPr lang="en-US" b="1" dirty="0" err="1">
                <a:solidFill>
                  <a:srgbClr val="C00000"/>
                </a:solidFill>
              </a:rPr>
              <a:t>WriteLine</a:t>
            </a:r>
            <a:r>
              <a:rPr lang="en-US" sz="3200" b="1" dirty="0">
                <a:solidFill>
                  <a:srgbClr val="C00000"/>
                </a:solidFill>
              </a:rPr>
              <a:t>(</a:t>
            </a:r>
            <a:r>
              <a:rPr lang="en-US" b="1" dirty="0">
                <a:solidFill>
                  <a:srgbClr val="C00000"/>
                </a:solidFill>
              </a:rPr>
              <a:t>"Enter </a:t>
            </a:r>
            <a:r>
              <a:rPr lang="en-US" b="1" dirty="0" err="1">
                <a:solidFill>
                  <a:srgbClr val="C00000"/>
                </a:solidFill>
              </a:rPr>
              <a:t>marka</a:t>
            </a:r>
            <a:r>
              <a:rPr lang="en-US" b="1" dirty="0">
                <a:solidFill>
                  <a:srgbClr val="C00000"/>
                </a:solidFill>
              </a:rPr>
              <a:t>"</a:t>
            </a:r>
            <a:r>
              <a:rPr lang="en-US" sz="3200" b="1" dirty="0">
                <a:solidFill>
                  <a:srgbClr val="C00000"/>
                </a:solidFill>
              </a:rPr>
              <a:t>);</a:t>
            </a:r>
            <a:br>
              <a:rPr lang="en-US" sz="3200" b="1" dirty="0">
                <a:solidFill>
                  <a:srgbClr val="C00000"/>
                </a:solidFill>
              </a:rPr>
            </a:br>
            <a:r>
              <a:rPr lang="en-US" sz="3200" b="1" dirty="0">
                <a:solidFill>
                  <a:srgbClr val="C00000"/>
                </a:solidFill>
              </a:rPr>
              <a:t>            </a:t>
            </a:r>
            <a:r>
              <a:rPr lang="en-US" sz="3200" b="1" dirty="0" err="1">
                <a:solidFill>
                  <a:srgbClr val="C00000"/>
                </a:solidFill>
              </a:rPr>
              <a:t>marka</a:t>
            </a:r>
            <a:r>
              <a:rPr lang="en-US" sz="3200" b="1" dirty="0">
                <a:solidFill>
                  <a:srgbClr val="C00000"/>
                </a:solidFill>
              </a:rPr>
              <a:t>=</a:t>
            </a:r>
            <a:r>
              <a:rPr lang="en-US" sz="3200" b="1" dirty="0" err="1">
                <a:solidFill>
                  <a:srgbClr val="C00000"/>
                </a:solidFill>
              </a:rPr>
              <a:t>Console.</a:t>
            </a:r>
            <a:r>
              <a:rPr lang="en-US" b="1" dirty="0" err="1">
                <a:solidFill>
                  <a:srgbClr val="C00000"/>
                </a:solidFill>
              </a:rPr>
              <a:t>ReadLine</a:t>
            </a:r>
            <a:r>
              <a:rPr lang="en-US" sz="3200" b="1" dirty="0">
                <a:solidFill>
                  <a:srgbClr val="C00000"/>
                </a:solidFill>
              </a:rPr>
              <a:t>();</a:t>
            </a:r>
            <a:br>
              <a:rPr lang="en-US" sz="3200" b="1" dirty="0">
                <a:solidFill>
                  <a:srgbClr val="C00000"/>
                </a:solidFill>
              </a:rPr>
            </a:br>
            <a:r>
              <a:rPr lang="en-US" sz="3200" b="1" dirty="0">
                <a:solidFill>
                  <a:srgbClr val="C00000"/>
                </a:solidFill>
              </a:rPr>
              <a:t>            </a:t>
            </a:r>
            <a:r>
              <a:rPr lang="en-US" sz="3200" b="1" dirty="0" err="1">
                <a:solidFill>
                  <a:srgbClr val="C00000"/>
                </a:solidFill>
              </a:rPr>
              <a:t>Console.</a:t>
            </a:r>
            <a:r>
              <a:rPr lang="en-US" b="1" dirty="0" err="1">
                <a:solidFill>
                  <a:srgbClr val="C00000"/>
                </a:solidFill>
              </a:rPr>
              <a:t>WriteLine</a:t>
            </a:r>
            <a:r>
              <a:rPr lang="en-US" sz="3200" b="1" dirty="0">
                <a:solidFill>
                  <a:srgbClr val="C00000"/>
                </a:solidFill>
              </a:rPr>
              <a:t>(</a:t>
            </a:r>
            <a:r>
              <a:rPr lang="en-US" b="1" dirty="0">
                <a:solidFill>
                  <a:srgbClr val="C00000"/>
                </a:solidFill>
              </a:rPr>
              <a:t>"Enter cost"</a:t>
            </a:r>
            <a:r>
              <a:rPr lang="en-US" sz="3200" b="1" dirty="0">
                <a:solidFill>
                  <a:srgbClr val="C00000"/>
                </a:solidFill>
              </a:rPr>
              <a:t>);</a:t>
            </a:r>
            <a:br>
              <a:rPr lang="en-US" sz="3200" b="1" dirty="0">
                <a:solidFill>
                  <a:srgbClr val="C00000"/>
                </a:solidFill>
              </a:rPr>
            </a:br>
            <a:r>
              <a:rPr lang="en-US" sz="3200" b="1" dirty="0">
                <a:solidFill>
                  <a:srgbClr val="C00000"/>
                </a:solidFill>
              </a:rPr>
              <a:t>            s=</a:t>
            </a:r>
            <a:r>
              <a:rPr lang="en-US" sz="3200" b="1" dirty="0" err="1">
                <a:solidFill>
                  <a:srgbClr val="C00000"/>
                </a:solidFill>
              </a:rPr>
              <a:t>Console.</a:t>
            </a:r>
            <a:r>
              <a:rPr lang="en-US" b="1" dirty="0" err="1">
                <a:solidFill>
                  <a:srgbClr val="C00000"/>
                </a:solidFill>
              </a:rPr>
              <a:t>ReadLine</a:t>
            </a:r>
            <a:r>
              <a:rPr lang="en-US" sz="3200" b="1" dirty="0">
                <a:solidFill>
                  <a:srgbClr val="C00000"/>
                </a:solidFill>
              </a:rPr>
              <a:t>();</a:t>
            </a:r>
            <a:br>
              <a:rPr lang="en-US" sz="3200" b="1" dirty="0">
                <a:solidFill>
                  <a:srgbClr val="C00000"/>
                </a:solidFill>
              </a:rPr>
            </a:br>
            <a:r>
              <a:rPr lang="en-US" sz="3200" b="1" dirty="0">
                <a:solidFill>
                  <a:srgbClr val="C00000"/>
                </a:solidFill>
              </a:rPr>
              <a:t>            cost=</a:t>
            </a:r>
            <a:r>
              <a:rPr lang="en-US" sz="3200" b="1" dirty="0" err="1">
                <a:solidFill>
                  <a:srgbClr val="C00000"/>
                </a:solidFill>
              </a:rPr>
              <a:t>Convert.</a:t>
            </a:r>
            <a:r>
              <a:rPr lang="en-US" b="1" dirty="0" err="1">
                <a:solidFill>
                  <a:srgbClr val="C00000"/>
                </a:solidFill>
              </a:rPr>
              <a:t>ToDouble</a:t>
            </a:r>
            <a:r>
              <a:rPr lang="en-US" sz="3200" b="1" dirty="0">
                <a:solidFill>
                  <a:srgbClr val="C00000"/>
                </a:solidFill>
              </a:rPr>
              <a:t>(s);</a:t>
            </a:r>
            <a:br>
              <a:rPr lang="en-US" sz="3200" b="1" dirty="0">
                <a:solidFill>
                  <a:srgbClr val="C00000"/>
                </a:solidFill>
              </a:rPr>
            </a:br>
            <a:r>
              <a:rPr lang="en-US" sz="3200" b="1" dirty="0">
                <a:solidFill>
                  <a:srgbClr val="C00000"/>
                </a:solidFill>
              </a:rPr>
              <a:t>        }</a:t>
            </a:r>
            <a:br>
              <a:rPr lang="en-US" sz="3200" b="1" dirty="0">
                <a:solidFill>
                  <a:srgbClr val="C00000"/>
                </a:solidFill>
              </a:rPr>
            </a:br>
            <a:r>
              <a:rPr lang="en-US" sz="3200" b="1" dirty="0"/>
              <a:t>     </a:t>
            </a:r>
            <a:r>
              <a:rPr lang="en-US" sz="3200" b="1" dirty="0" smtClean="0"/>
              <a:t>}</a:t>
            </a:r>
            <a:r>
              <a:rPr lang="uk-UA" sz="3200" b="1" dirty="0" smtClean="0"/>
              <a:t>      </a:t>
            </a:r>
            <a:r>
              <a:rPr lang="en-US" b="1" dirty="0" smtClean="0"/>
              <a:t>// </a:t>
            </a:r>
            <a:r>
              <a:rPr lang="en-US" b="1" dirty="0"/>
              <a:t>The end of class car</a:t>
            </a:r>
            <a:endParaRPr lang="ru-RU" sz="32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20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0208" y="87682"/>
            <a:ext cx="11937304" cy="66012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b="1" dirty="0"/>
              <a:t>class Program</a:t>
            </a:r>
            <a:br>
              <a:rPr lang="en-US" sz="3200" b="1" dirty="0"/>
            </a:br>
            <a:r>
              <a:rPr lang="en-US" sz="3200" b="1" dirty="0"/>
              <a:t>    {</a:t>
            </a:r>
            <a:br>
              <a:rPr lang="en-US" sz="3200" b="1" dirty="0"/>
            </a:br>
            <a:r>
              <a:rPr lang="en-US" sz="3200" b="1" dirty="0"/>
              <a:t>        public static void Main(string[] </a:t>
            </a:r>
            <a:r>
              <a:rPr lang="en-US" sz="3200" b="1" dirty="0" err="1"/>
              <a:t>args</a:t>
            </a:r>
            <a:r>
              <a:rPr lang="en-US" sz="3200" b="1" dirty="0"/>
              <a:t>)</a:t>
            </a:r>
            <a:br>
              <a:rPr lang="en-US" sz="3200" b="1" dirty="0"/>
            </a:br>
            <a:r>
              <a:rPr lang="en-US" sz="3200" b="1" dirty="0"/>
              <a:t>        { </a:t>
            </a:r>
            <a:br>
              <a:rPr lang="en-US" sz="3200" b="1" dirty="0"/>
            </a:br>
            <a:r>
              <a:rPr lang="en-US" sz="3200" b="1" dirty="0"/>
              <a:t>        </a:t>
            </a:r>
            <a:r>
              <a:rPr lang="en-US" sz="3200" b="1" dirty="0">
                <a:solidFill>
                  <a:srgbClr val="C00000"/>
                </a:solidFill>
              </a:rPr>
              <a:t> </a:t>
            </a:r>
            <a:r>
              <a:rPr lang="en-US" sz="3500" b="1" dirty="0">
                <a:solidFill>
                  <a:srgbClr val="C00000"/>
                </a:solidFill>
              </a:rPr>
              <a:t>   </a:t>
            </a:r>
            <a:r>
              <a:rPr lang="en-US" sz="3500" b="1" dirty="0" err="1">
                <a:solidFill>
                  <a:srgbClr val="C00000"/>
                </a:solidFill>
              </a:rPr>
              <a:t>ArrayList</a:t>
            </a:r>
            <a:r>
              <a:rPr lang="en-US" sz="3500" b="1" dirty="0">
                <a:solidFill>
                  <a:srgbClr val="C00000"/>
                </a:solidFill>
              </a:rPr>
              <a:t> obcar1=new </a:t>
            </a:r>
            <a:r>
              <a:rPr lang="en-US" sz="3500" b="1" dirty="0" err="1">
                <a:solidFill>
                  <a:srgbClr val="C00000"/>
                </a:solidFill>
              </a:rPr>
              <a:t>ArrayList</a:t>
            </a:r>
            <a:r>
              <a:rPr lang="en-US" sz="3500" b="1" dirty="0">
                <a:solidFill>
                  <a:srgbClr val="C00000"/>
                </a:solidFill>
              </a:rPr>
              <a:t>();</a:t>
            </a:r>
            <a:br>
              <a:rPr lang="en-US" sz="3500" b="1" dirty="0">
                <a:solidFill>
                  <a:srgbClr val="C00000"/>
                </a:solidFill>
              </a:rPr>
            </a:br>
            <a:r>
              <a:rPr lang="en-US" sz="3200" b="1" dirty="0"/>
              <a:t>            </a:t>
            </a:r>
            <a:r>
              <a:rPr lang="en-US" sz="3200" b="1" dirty="0" err="1"/>
              <a:t>Console.WriteLine</a:t>
            </a:r>
            <a:r>
              <a:rPr lang="en-US" sz="3200" b="1" dirty="0"/>
              <a:t>("obcar1.Count={0}",obcar1.Count);</a:t>
            </a:r>
            <a:br>
              <a:rPr lang="en-US" sz="3200" b="1" dirty="0"/>
            </a:br>
            <a:r>
              <a:rPr lang="en-US" sz="3200" b="1" dirty="0"/>
              <a:t>            </a:t>
            </a:r>
            <a:r>
              <a:rPr lang="en-US" sz="3200" b="1" dirty="0" err="1"/>
              <a:t>int</a:t>
            </a:r>
            <a:r>
              <a:rPr lang="en-US" sz="3200" b="1" dirty="0"/>
              <a:t> </a:t>
            </a:r>
            <a:r>
              <a:rPr lang="en-US" sz="3200" b="1" dirty="0" err="1"/>
              <a:t>kilcist</a:t>
            </a:r>
            <a:r>
              <a:rPr lang="en-US" sz="3200" b="1" dirty="0"/>
              <a:t>;</a:t>
            </a:r>
            <a:br>
              <a:rPr lang="en-US" sz="3200" b="1" dirty="0"/>
            </a:br>
            <a:r>
              <a:rPr lang="en-US" sz="3200" b="1" dirty="0"/>
              <a:t>            </a:t>
            </a:r>
            <a:r>
              <a:rPr lang="en-US" sz="3200" b="1" dirty="0" err="1"/>
              <a:t>Console.WriteLine</a:t>
            </a:r>
            <a:r>
              <a:rPr lang="en-US" sz="3200" b="1" dirty="0"/>
              <a:t>("Enter </a:t>
            </a:r>
            <a:r>
              <a:rPr lang="en-US" sz="3200" b="1" dirty="0" err="1"/>
              <a:t>kilcist</a:t>
            </a:r>
            <a:r>
              <a:rPr lang="en-US" sz="3200" b="1" dirty="0"/>
              <a:t>=");</a:t>
            </a:r>
            <a:br>
              <a:rPr lang="en-US" sz="3200" b="1" dirty="0"/>
            </a:br>
            <a:r>
              <a:rPr lang="en-US" sz="3200" b="1" dirty="0"/>
              <a:t>            </a:t>
            </a:r>
            <a:r>
              <a:rPr lang="en-US" sz="3200" b="1" dirty="0" err="1"/>
              <a:t>kilcist</a:t>
            </a:r>
            <a:r>
              <a:rPr lang="en-US" sz="3200" b="1" dirty="0"/>
              <a:t>=Convert.ToInt32(</a:t>
            </a:r>
            <a:r>
              <a:rPr lang="en-US" sz="3200" b="1" dirty="0" err="1"/>
              <a:t>Console.ReadLine</a:t>
            </a:r>
            <a:r>
              <a:rPr lang="en-US" sz="3200" b="1" dirty="0"/>
              <a:t>());</a:t>
            </a:r>
            <a:br>
              <a:rPr lang="en-US" sz="3200" b="1" dirty="0"/>
            </a:br>
            <a:r>
              <a:rPr lang="en-US" sz="3200" b="1" dirty="0"/>
              <a:t>            car[] </a:t>
            </a:r>
            <a:r>
              <a:rPr lang="en-US" sz="3200" b="1" dirty="0" err="1"/>
              <a:t>x_car</a:t>
            </a:r>
            <a:r>
              <a:rPr lang="en-US" sz="3200" b="1" dirty="0"/>
              <a:t>=new car[</a:t>
            </a:r>
            <a:r>
              <a:rPr lang="en-US" sz="3200" b="1" dirty="0" err="1"/>
              <a:t>kilcist</a:t>
            </a:r>
            <a:r>
              <a:rPr lang="en-US" sz="3200" b="1" dirty="0"/>
              <a:t>];</a:t>
            </a:r>
            <a:br>
              <a:rPr lang="en-US" sz="3200" b="1" dirty="0"/>
            </a:br>
            <a:r>
              <a:rPr lang="en-US" sz="3200" b="1" dirty="0"/>
              <a:t>            car y=new car();</a:t>
            </a:r>
            <a:br>
              <a:rPr lang="en-US" sz="3200" b="1" dirty="0"/>
            </a:br>
            <a:r>
              <a:rPr lang="en-US" sz="3200" b="1" dirty="0"/>
              <a:t>            for( </a:t>
            </a:r>
            <a:r>
              <a:rPr lang="en-US" sz="3200" b="1" dirty="0" err="1"/>
              <a:t>int</a:t>
            </a:r>
            <a:r>
              <a:rPr lang="en-US" sz="3200" b="1" dirty="0"/>
              <a:t> </a:t>
            </a:r>
            <a:r>
              <a:rPr lang="en-US" sz="3200" b="1" dirty="0" err="1"/>
              <a:t>i</a:t>
            </a:r>
            <a:r>
              <a:rPr lang="en-US" sz="3200" b="1" dirty="0"/>
              <a:t>=0;i&lt;</a:t>
            </a:r>
            <a:r>
              <a:rPr lang="en-US" sz="3200" b="1" dirty="0" err="1"/>
              <a:t>kilcist;i</a:t>
            </a:r>
            <a:r>
              <a:rPr lang="en-US" sz="3200" b="1" dirty="0"/>
              <a:t>++)</a:t>
            </a:r>
            <a:br>
              <a:rPr lang="en-US" sz="3200" b="1" dirty="0"/>
            </a:br>
            <a:r>
              <a:rPr lang="en-US" sz="3200" b="1" dirty="0"/>
              <a:t>            {</a:t>
            </a:r>
            <a:br>
              <a:rPr lang="en-US" sz="3200" b="1" dirty="0"/>
            </a:br>
            <a:r>
              <a:rPr lang="en-US" sz="3200" b="1" dirty="0"/>
              <a:t>                </a:t>
            </a:r>
            <a:r>
              <a:rPr lang="en-US" sz="3200" b="1" dirty="0" err="1"/>
              <a:t>x_car</a:t>
            </a:r>
            <a:r>
              <a:rPr lang="en-US" sz="3200" b="1" dirty="0"/>
              <a:t>[</a:t>
            </a:r>
            <a:r>
              <a:rPr lang="en-US" sz="3200" b="1" dirty="0" err="1"/>
              <a:t>i</a:t>
            </a:r>
            <a:r>
              <a:rPr lang="en-US" sz="3200" b="1" dirty="0"/>
              <a:t>]=new car();</a:t>
            </a:r>
            <a:br>
              <a:rPr lang="en-US" sz="3200" b="1" dirty="0"/>
            </a:br>
            <a:r>
              <a:rPr lang="en-US" sz="3200" b="1" dirty="0"/>
              <a:t>                </a:t>
            </a:r>
            <a:r>
              <a:rPr lang="en-US" sz="3200" b="1" dirty="0" err="1"/>
              <a:t>x_car</a:t>
            </a:r>
            <a:r>
              <a:rPr lang="en-US" sz="3200" b="1" dirty="0"/>
              <a:t>[</a:t>
            </a:r>
            <a:r>
              <a:rPr lang="en-US" sz="3200" b="1" dirty="0" err="1"/>
              <a:t>i</a:t>
            </a:r>
            <a:r>
              <a:rPr lang="en-US" sz="3200" b="1" dirty="0"/>
              <a:t>].</a:t>
            </a:r>
            <a:r>
              <a:rPr lang="en-US" sz="3200" b="1" dirty="0" err="1"/>
              <a:t>vvod</a:t>
            </a:r>
            <a:r>
              <a:rPr lang="en-US" sz="3200" b="1" dirty="0"/>
              <a:t>();</a:t>
            </a:r>
            <a:br>
              <a:rPr lang="en-US" sz="3200" b="1" dirty="0"/>
            </a:br>
            <a:r>
              <a:rPr lang="en-US" sz="3200" b="1" dirty="0"/>
              <a:t>               </a:t>
            </a:r>
            <a:r>
              <a:rPr lang="en-US" sz="3500" b="1" dirty="0">
                <a:solidFill>
                  <a:srgbClr val="C00000"/>
                </a:solidFill>
              </a:rPr>
              <a:t> obcar1.Add(</a:t>
            </a:r>
            <a:r>
              <a:rPr lang="en-US" sz="3500" b="1" dirty="0" err="1">
                <a:solidFill>
                  <a:srgbClr val="C00000"/>
                </a:solidFill>
              </a:rPr>
              <a:t>x_car</a:t>
            </a:r>
            <a:r>
              <a:rPr lang="en-US" sz="3500" b="1" dirty="0">
                <a:solidFill>
                  <a:srgbClr val="C00000"/>
                </a:solidFill>
              </a:rPr>
              <a:t>[</a:t>
            </a:r>
            <a:r>
              <a:rPr lang="en-US" sz="3500" b="1" dirty="0" err="1">
                <a:solidFill>
                  <a:srgbClr val="C00000"/>
                </a:solidFill>
              </a:rPr>
              <a:t>i</a:t>
            </a:r>
            <a:r>
              <a:rPr lang="en-US" sz="3500" b="1" dirty="0">
                <a:solidFill>
                  <a:srgbClr val="C00000"/>
                </a:solidFill>
              </a:rPr>
              <a:t>]);</a:t>
            </a:r>
            <a:br>
              <a:rPr lang="en-US" sz="3500" b="1" dirty="0">
                <a:solidFill>
                  <a:srgbClr val="C00000"/>
                </a:solidFill>
              </a:rPr>
            </a:br>
            <a:r>
              <a:rPr lang="en-US" sz="3200" b="1" dirty="0"/>
              <a:t>            }    </a:t>
            </a:r>
            <a:r>
              <a:rPr lang="en-US" dirty="0"/>
              <a:t>        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66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err="1"/>
              <a:t>Console.WriteLine</a:t>
            </a:r>
            <a:r>
              <a:rPr lang="en-US" sz="3200" b="1" dirty="0"/>
              <a:t>("obcar1.Count={0}",obcar1.Count);</a:t>
            </a:r>
            <a:br>
              <a:rPr lang="en-US" sz="3200" b="1" dirty="0"/>
            </a:br>
            <a:r>
              <a:rPr lang="en-US" sz="3200" b="1" dirty="0"/>
              <a:t>            for(</a:t>
            </a:r>
            <a:r>
              <a:rPr lang="en-US" sz="3200" b="1" dirty="0" err="1"/>
              <a:t>int</a:t>
            </a:r>
            <a:r>
              <a:rPr lang="en-US" sz="3200" b="1" dirty="0"/>
              <a:t> </a:t>
            </a:r>
            <a:r>
              <a:rPr lang="en-US" sz="3200" b="1" dirty="0" err="1"/>
              <a:t>i</a:t>
            </a:r>
            <a:r>
              <a:rPr lang="en-US" sz="3200" b="1" dirty="0"/>
              <a:t>=0;i&lt;obcar1.Count;i++)</a:t>
            </a:r>
            <a:br>
              <a:rPr lang="en-US" sz="3200" b="1" dirty="0"/>
            </a:br>
            <a:r>
              <a:rPr lang="en-US" sz="3200" b="1" dirty="0"/>
              <a:t>            {</a:t>
            </a:r>
            <a:br>
              <a:rPr lang="en-US" sz="3200" b="1" dirty="0"/>
            </a:br>
            <a:r>
              <a:rPr lang="en-US" sz="3200" b="1" dirty="0"/>
              <a:t>                y=(car)obcar1[</a:t>
            </a:r>
            <a:r>
              <a:rPr lang="en-US" sz="3200" b="1" dirty="0" err="1"/>
              <a:t>i</a:t>
            </a:r>
            <a:r>
              <a:rPr lang="en-US" sz="3200" b="1" dirty="0"/>
              <a:t>];</a:t>
            </a:r>
            <a:r>
              <a:rPr lang="en-US" sz="3200" b="1" i="1" dirty="0">
                <a:solidFill>
                  <a:srgbClr val="002060"/>
                </a:solidFill>
              </a:rPr>
              <a:t>// </a:t>
            </a:r>
            <a:r>
              <a:rPr lang="ru-RU" sz="3200" b="1" i="1" dirty="0" err="1">
                <a:solidFill>
                  <a:srgbClr val="002060"/>
                </a:solidFill>
              </a:rPr>
              <a:t>Явне</a:t>
            </a:r>
            <a:r>
              <a:rPr lang="ru-RU" sz="3200" b="1" i="1" dirty="0">
                <a:solidFill>
                  <a:srgbClr val="002060"/>
                </a:solidFill>
              </a:rPr>
              <a:t> </a:t>
            </a:r>
            <a:r>
              <a:rPr lang="ru-RU" sz="3200" b="1" i="1" dirty="0" err="1">
                <a:solidFill>
                  <a:srgbClr val="002060"/>
                </a:solidFill>
              </a:rPr>
              <a:t>перетворення</a:t>
            </a:r>
            <a:r>
              <a:rPr lang="ru-RU" sz="3200" b="1" i="1" dirty="0">
                <a:solidFill>
                  <a:srgbClr val="002060"/>
                </a:solidFill>
              </a:rPr>
              <a:t> </a:t>
            </a:r>
            <a:r>
              <a:rPr lang="ru-RU" sz="3200" b="1" i="1" dirty="0" err="1">
                <a:solidFill>
                  <a:srgbClr val="002060"/>
                </a:solidFill>
              </a:rPr>
              <a:t>обов'язкове</a:t>
            </a:r>
            <a:r>
              <a:rPr lang="ru-RU" sz="3200" b="1" i="1" dirty="0" smtClean="0">
                <a:solidFill>
                  <a:srgbClr val="002060"/>
                </a:solidFill>
              </a:rPr>
              <a:t>!</a:t>
            </a:r>
          </a:p>
          <a:p>
            <a:pPr marL="0" indent="0">
              <a:buNone/>
            </a:pPr>
            <a:r>
              <a:rPr lang="ru-RU" sz="3200" b="1" dirty="0"/>
              <a:t> </a:t>
            </a:r>
            <a:r>
              <a:rPr lang="en-US" sz="3200" b="1" dirty="0" err="1"/>
              <a:t>y.output</a:t>
            </a:r>
            <a:r>
              <a:rPr lang="en-US" sz="3200" b="1" dirty="0" smtClean="0"/>
              <a:t>();</a:t>
            </a:r>
            <a:r>
              <a:rPr lang="en-US" b="1" i="1" dirty="0" smtClean="0">
                <a:solidFill>
                  <a:srgbClr val="002060"/>
                </a:solidFill>
              </a:rPr>
              <a:t>// </a:t>
            </a:r>
            <a:r>
              <a:rPr lang="ru-RU" b="1" i="1" dirty="0" err="1">
                <a:solidFill>
                  <a:srgbClr val="002060"/>
                </a:solidFill>
              </a:rPr>
              <a:t>навмисне</a:t>
            </a:r>
            <a:r>
              <a:rPr lang="ru-RU" b="1" i="1" dirty="0">
                <a:solidFill>
                  <a:srgbClr val="002060"/>
                </a:solidFill>
              </a:rPr>
              <a:t> взято </a:t>
            </a:r>
            <a:r>
              <a:rPr lang="ru-RU" b="1" i="1" dirty="0" err="1">
                <a:solidFill>
                  <a:srgbClr val="002060"/>
                </a:solidFill>
              </a:rPr>
              <a:t>об'єкт</a:t>
            </a:r>
            <a:r>
              <a:rPr lang="ru-RU" b="1" i="1" dirty="0">
                <a:solidFill>
                  <a:srgbClr val="002060"/>
                </a:solidFill>
              </a:rPr>
              <a:t>  </a:t>
            </a:r>
            <a:r>
              <a:rPr lang="en-US" b="1" i="1" dirty="0">
                <a:solidFill>
                  <a:srgbClr val="002060"/>
                </a:solidFill>
              </a:rPr>
              <a:t>y , </a:t>
            </a:r>
            <a:r>
              <a:rPr lang="ru-RU" b="1" i="1" dirty="0" err="1">
                <a:solidFill>
                  <a:srgbClr val="002060"/>
                </a:solidFill>
              </a:rPr>
              <a:t>який</a:t>
            </a:r>
            <a:r>
              <a:rPr lang="ru-RU" b="1" i="1" dirty="0">
                <a:solidFill>
                  <a:srgbClr val="002060"/>
                </a:solidFill>
              </a:rPr>
              <a:t> не входить в </a:t>
            </a:r>
            <a:r>
              <a:rPr lang="ru-RU" b="1" i="1" dirty="0" err="1">
                <a:solidFill>
                  <a:srgbClr val="002060"/>
                </a:solidFill>
              </a:rPr>
              <a:t>масив</a:t>
            </a:r>
            <a:r>
              <a:rPr lang="ru-RU" b="1" i="1" dirty="0">
                <a:solidFill>
                  <a:srgbClr val="002060"/>
                </a:solidFill>
              </a:rPr>
              <a:t>            </a:t>
            </a: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/>
              <a:t>            }</a:t>
            </a:r>
            <a:br>
              <a:rPr lang="ru-RU" sz="3200" b="1" dirty="0"/>
            </a:br>
            <a:r>
              <a:rPr lang="ru-RU" sz="3200" b="1" dirty="0"/>
              <a:t>        </a:t>
            </a:r>
            <a:r>
              <a:rPr lang="en-US" sz="3200" b="1" dirty="0" err="1"/>
              <a:t>Console.WriteLine</a:t>
            </a:r>
            <a:r>
              <a:rPr lang="en-US" sz="3200" b="1" dirty="0"/>
              <a:t>("I was here!");</a:t>
            </a:r>
            <a:br>
              <a:rPr lang="en-US" sz="3200" b="1" dirty="0"/>
            </a:br>
            <a:r>
              <a:rPr lang="en-US" sz="3200" b="1" dirty="0"/>
              <a:t>        </a:t>
            </a:r>
            <a:r>
              <a:rPr lang="en-US" sz="3200" b="1" dirty="0" err="1"/>
              <a:t>Console.Write</a:t>
            </a:r>
            <a:r>
              <a:rPr lang="en-US" sz="3200" b="1" dirty="0"/>
              <a:t>("Press any key to continue . . . ");</a:t>
            </a:r>
            <a:br>
              <a:rPr lang="en-US" sz="3200" b="1" dirty="0"/>
            </a:br>
            <a:r>
              <a:rPr lang="en-US" sz="3200" b="1" dirty="0"/>
              <a:t>        </a:t>
            </a:r>
            <a:r>
              <a:rPr lang="en-US" sz="3200" b="1" dirty="0" err="1"/>
              <a:t>Console.ReadKey</a:t>
            </a:r>
            <a:r>
              <a:rPr lang="en-US" sz="3200" b="1" dirty="0"/>
              <a:t>(true);</a:t>
            </a:r>
            <a:br>
              <a:rPr lang="en-US" sz="3200" b="1" dirty="0"/>
            </a:br>
            <a:r>
              <a:rPr lang="en-US" sz="3200" b="1" dirty="0"/>
              <a:t>        }</a:t>
            </a:r>
            <a:br>
              <a:rPr lang="en-US" sz="3200" b="1" dirty="0"/>
            </a:br>
            <a:r>
              <a:rPr lang="en-US" sz="3200" b="1" dirty="0"/>
              <a:t>    }</a:t>
            </a:r>
            <a:br>
              <a:rPr lang="en-US" sz="3200" b="1" dirty="0"/>
            </a:br>
            <a:r>
              <a:rPr lang="en-US" sz="3200" b="1" dirty="0"/>
              <a:t>}</a:t>
            </a:r>
            <a:endParaRPr lang="ru-RU" sz="32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52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17" y="-1282388"/>
            <a:ext cx="11991584" cy="959326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310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739003"/>
          </a:xfrm>
        </p:spPr>
        <p:txBody>
          <a:bodyPr/>
          <a:lstStyle/>
          <a:p>
            <a:pPr marL="0" indent="0" algn="ctr">
              <a:buNone/>
            </a:pPr>
            <a:r>
              <a:rPr lang="uk-UA" b="1" i="1" dirty="0" smtClean="0"/>
              <a:t>Приклади роботи із</a:t>
            </a:r>
            <a:r>
              <a:rPr lang="en-US" b="1" i="1" dirty="0"/>
              <a:t> </a:t>
            </a:r>
            <a:r>
              <a:rPr lang="uk-UA" b="1" i="1" dirty="0" smtClean="0"/>
              <a:t> колекцією </a:t>
            </a:r>
            <a:r>
              <a:rPr lang="en-US" b="1" i="1" dirty="0" err="1" smtClean="0"/>
              <a:t>ArrayList</a:t>
            </a:r>
            <a:endParaRPr lang="ru-RU" b="1" i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837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682" y="100208"/>
            <a:ext cx="12104318" cy="67577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using System;</a:t>
            </a:r>
            <a:br>
              <a:rPr lang="en-US" b="1" dirty="0"/>
            </a:br>
            <a:r>
              <a:rPr lang="en-US" b="1" dirty="0"/>
              <a:t>using System.Collections;</a:t>
            </a:r>
            <a:br>
              <a:rPr lang="en-US" b="1" dirty="0"/>
            </a:br>
            <a:r>
              <a:rPr lang="en-US" b="1" dirty="0"/>
              <a:t>using </a:t>
            </a:r>
            <a:r>
              <a:rPr lang="en-US" b="1" dirty="0" err="1"/>
              <a:t>System.Collections.Generic</a:t>
            </a:r>
            <a:r>
              <a:rPr lang="en-US" b="1" dirty="0"/>
              <a:t>;</a:t>
            </a:r>
            <a:br>
              <a:rPr lang="en-US" b="1" dirty="0"/>
            </a:br>
            <a:r>
              <a:rPr lang="en-US" b="1" dirty="0"/>
              <a:t>namespace </a:t>
            </a:r>
            <a:r>
              <a:rPr lang="en-US" b="1" dirty="0" err="1"/>
              <a:t>list_exmpl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{</a:t>
            </a:r>
            <a:br>
              <a:rPr lang="en-US" b="1" dirty="0"/>
            </a:br>
            <a:r>
              <a:rPr lang="en-US" b="1" dirty="0"/>
              <a:t>    class fish</a:t>
            </a:r>
            <a:br>
              <a:rPr lang="en-US" b="1" dirty="0"/>
            </a:br>
            <a:r>
              <a:rPr lang="en-US" b="1" dirty="0"/>
              <a:t>    {</a:t>
            </a:r>
            <a:br>
              <a:rPr lang="en-US" b="1" dirty="0"/>
            </a:br>
            <a:r>
              <a:rPr lang="en-US" b="1" dirty="0"/>
              <a:t>        string name;</a:t>
            </a:r>
            <a:br>
              <a:rPr lang="en-US" b="1" dirty="0"/>
            </a:br>
            <a:r>
              <a:rPr lang="en-US" b="1" dirty="0"/>
              <a:t>        double cost;</a:t>
            </a:r>
            <a:br>
              <a:rPr lang="en-US" b="1" dirty="0"/>
            </a:br>
            <a:r>
              <a:rPr lang="en-US" b="1" dirty="0"/>
              <a:t>        public fish(string nm, double c)</a:t>
            </a:r>
            <a:br>
              <a:rPr lang="en-US" b="1" dirty="0"/>
            </a:br>
            <a:r>
              <a:rPr lang="en-US" b="1" dirty="0"/>
              <a:t>        {</a:t>
            </a:r>
            <a:br>
              <a:rPr lang="en-US" b="1" dirty="0"/>
            </a:br>
            <a:r>
              <a:rPr lang="en-US" b="1" dirty="0"/>
              <a:t>            name=nm;</a:t>
            </a:r>
            <a:br>
              <a:rPr lang="en-US" b="1" dirty="0"/>
            </a:br>
            <a:r>
              <a:rPr lang="en-US" b="1" dirty="0"/>
              <a:t>            cost=c;            </a:t>
            </a:r>
            <a:br>
              <a:rPr lang="en-US" b="1" dirty="0"/>
            </a:br>
            <a:r>
              <a:rPr lang="en-US" b="1" dirty="0"/>
              <a:t>        }</a:t>
            </a:r>
            <a:br>
              <a:rPr lang="en-US" b="1" dirty="0"/>
            </a:br>
            <a:r>
              <a:rPr lang="en-US" b="1" dirty="0"/>
              <a:t>        public override string </a:t>
            </a:r>
            <a:r>
              <a:rPr lang="en-US" b="1" dirty="0" err="1"/>
              <a:t>ToString</a:t>
            </a:r>
            <a:r>
              <a:rPr lang="en-US" b="1" dirty="0"/>
              <a:t>()</a:t>
            </a:r>
            <a:br>
              <a:rPr lang="en-US" b="1" dirty="0"/>
            </a:br>
            <a:r>
              <a:rPr lang="en-US" b="1" dirty="0"/>
              <a:t>        {</a:t>
            </a:r>
            <a:br>
              <a:rPr lang="en-US" b="1" dirty="0"/>
            </a:br>
            <a:r>
              <a:rPr lang="en-US" b="1" dirty="0"/>
              <a:t>            return </a:t>
            </a:r>
            <a:r>
              <a:rPr lang="en-US" b="1" dirty="0" err="1"/>
              <a:t>string.Format</a:t>
            </a:r>
            <a:r>
              <a:rPr lang="en-US" b="1" dirty="0"/>
              <a:t>("fish Name={0}, Cost={1}", name, cost);</a:t>
            </a:r>
            <a:br>
              <a:rPr lang="en-US" b="1" dirty="0"/>
            </a:br>
            <a:r>
              <a:rPr lang="en-US" b="1" dirty="0"/>
              <a:t>        }</a:t>
            </a:r>
            <a:br>
              <a:rPr lang="en-US" b="1" dirty="0"/>
            </a:br>
            <a:r>
              <a:rPr lang="en-US" b="1" dirty="0"/>
              <a:t>    }</a:t>
            </a:r>
            <a:endParaRPr lang="ru-RU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59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1974882" cy="67014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class Program</a:t>
            </a:r>
            <a:br>
              <a:rPr lang="en-US" b="1" dirty="0"/>
            </a:br>
            <a:r>
              <a:rPr lang="en-US" b="1" dirty="0"/>
              <a:t>    {</a:t>
            </a:r>
            <a:br>
              <a:rPr lang="en-US" b="1" dirty="0"/>
            </a:br>
            <a:r>
              <a:rPr lang="en-US" b="1" dirty="0"/>
              <a:t>        public static void Main(string[] </a:t>
            </a:r>
            <a:r>
              <a:rPr lang="en-US" b="1" dirty="0" err="1"/>
              <a:t>args</a:t>
            </a:r>
            <a:r>
              <a:rPr lang="en-US" b="1" dirty="0"/>
              <a:t>)</a:t>
            </a:r>
            <a:br>
              <a:rPr lang="en-US" b="1" dirty="0"/>
            </a:br>
            <a:r>
              <a:rPr lang="en-US" b="1" dirty="0"/>
              <a:t>        {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ArrayList</a:t>
            </a:r>
            <a:r>
              <a:rPr lang="en-US" b="1" dirty="0"/>
              <a:t> </a:t>
            </a:r>
            <a:r>
              <a:rPr lang="en-US" b="1" dirty="0" err="1"/>
              <a:t>ar_list</a:t>
            </a:r>
            <a:r>
              <a:rPr lang="en-US" b="1" dirty="0"/>
              <a:t>=new </a:t>
            </a:r>
            <a:r>
              <a:rPr lang="en-US" b="1" dirty="0" err="1"/>
              <a:t>ArrayList</a:t>
            </a:r>
            <a:r>
              <a:rPr lang="en-US" b="1" dirty="0"/>
              <a:t>();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ar_list.Add</a:t>
            </a:r>
            <a:r>
              <a:rPr lang="en-US" b="1" dirty="0"/>
              <a:t>(new fish("</a:t>
            </a:r>
            <a:r>
              <a:rPr lang="ru-RU" b="1" dirty="0"/>
              <a:t>карась",35));</a:t>
            </a:r>
            <a:br>
              <a:rPr lang="ru-RU" b="1" dirty="0"/>
            </a:br>
            <a:r>
              <a:rPr lang="ru-RU" b="1" dirty="0"/>
              <a:t>            </a:t>
            </a:r>
            <a:r>
              <a:rPr lang="en-US" b="1" dirty="0" err="1"/>
              <a:t>ar_list.Add</a:t>
            </a:r>
            <a:r>
              <a:rPr lang="en-US" b="1" dirty="0"/>
              <a:t>(new fish("</a:t>
            </a:r>
            <a:r>
              <a:rPr lang="ru-RU" b="1" dirty="0"/>
              <a:t>щука",25));</a:t>
            </a:r>
            <a:br>
              <a:rPr lang="ru-RU" b="1" dirty="0"/>
            </a:br>
            <a:r>
              <a:rPr lang="ru-RU" b="1" dirty="0"/>
              <a:t>            </a:t>
            </a:r>
            <a:r>
              <a:rPr lang="en-US" b="1" dirty="0" err="1"/>
              <a:t>ar_list.Add</a:t>
            </a:r>
            <a:r>
              <a:rPr lang="en-US" b="1" dirty="0"/>
              <a:t>(new fish("</a:t>
            </a:r>
            <a:r>
              <a:rPr lang="ru-RU" b="1" dirty="0"/>
              <a:t>фуга", 50));</a:t>
            </a:r>
            <a:br>
              <a:rPr lang="ru-RU" b="1" dirty="0"/>
            </a:br>
            <a:r>
              <a:rPr lang="ru-RU" b="1" dirty="0"/>
              <a:t>            </a:t>
            </a:r>
            <a:r>
              <a:rPr lang="en-US" b="1" dirty="0" err="1"/>
              <a:t>foreach</a:t>
            </a:r>
            <a:r>
              <a:rPr lang="en-US" b="1" dirty="0"/>
              <a:t>(fish w in </a:t>
            </a:r>
            <a:r>
              <a:rPr lang="en-US" b="1" dirty="0" err="1"/>
              <a:t>ar_list</a:t>
            </a:r>
            <a:r>
              <a:rPr lang="en-US" b="1" dirty="0"/>
              <a:t>)</a:t>
            </a:r>
            <a:br>
              <a:rPr lang="en-US" b="1" dirty="0"/>
            </a:br>
            <a:r>
              <a:rPr lang="en-US" b="1" dirty="0"/>
              <a:t>            {</a:t>
            </a:r>
            <a:br>
              <a:rPr lang="en-US" b="1" dirty="0"/>
            </a:br>
            <a:r>
              <a:rPr lang="en-US" b="1" dirty="0"/>
              <a:t>    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(w);</a:t>
            </a:r>
            <a:br>
              <a:rPr lang="en-US" b="1" dirty="0"/>
            </a:br>
            <a:r>
              <a:rPr lang="en-US" b="1" dirty="0"/>
              <a:t>            }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ArrayList</a:t>
            </a:r>
            <a:r>
              <a:rPr lang="en-US" b="1" dirty="0"/>
              <a:t> ar1=new </a:t>
            </a:r>
            <a:r>
              <a:rPr lang="en-US" b="1" dirty="0" err="1"/>
              <a:t>ArrayList</a:t>
            </a:r>
            <a:r>
              <a:rPr lang="en-US" b="1" dirty="0"/>
              <a:t>{"</a:t>
            </a:r>
            <a:r>
              <a:rPr lang="ru-RU" b="1" dirty="0"/>
              <a:t>Акула", "</a:t>
            </a:r>
            <a:r>
              <a:rPr lang="en-US" b="1" dirty="0"/>
              <a:t>Tunec",1290.5,1950,"</a:t>
            </a:r>
            <a:r>
              <a:rPr lang="ru-RU" b="1" dirty="0"/>
              <a:t>князь","</a:t>
            </a:r>
            <a:r>
              <a:rPr lang="en-US" b="1" dirty="0"/>
              <a:t>gold"};            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foreach</a:t>
            </a:r>
            <a:r>
              <a:rPr lang="en-US" b="1" dirty="0"/>
              <a:t>(object q in ar1)</a:t>
            </a:r>
            <a:br>
              <a:rPr lang="en-US" b="1" dirty="0"/>
            </a:br>
            <a:r>
              <a:rPr lang="en-US" b="1" dirty="0"/>
              <a:t>            {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(q);</a:t>
            </a:r>
            <a:br>
              <a:rPr lang="en-US" b="1" dirty="0"/>
            </a:br>
            <a:r>
              <a:rPr lang="en-US" b="1" dirty="0"/>
              <a:t>            }</a:t>
            </a:r>
            <a:endParaRPr lang="ru-RU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077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0208" y="0"/>
            <a:ext cx="11937304" cy="6858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ar1.Remove("gold");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("\n");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foreach</a:t>
            </a:r>
            <a:r>
              <a:rPr lang="en-US" b="1" dirty="0"/>
              <a:t>(object q in ar1)</a:t>
            </a:r>
            <a:br>
              <a:rPr lang="en-US" b="1" dirty="0"/>
            </a:br>
            <a:r>
              <a:rPr lang="en-US" b="1" dirty="0"/>
              <a:t>            {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(q);</a:t>
            </a:r>
            <a:br>
              <a:rPr lang="en-US" b="1" dirty="0"/>
            </a:br>
            <a:r>
              <a:rPr lang="en-US" b="1" dirty="0"/>
              <a:t>            }</a:t>
            </a:r>
            <a:br>
              <a:rPr lang="en-US" b="1" dirty="0"/>
            </a:br>
            <a:r>
              <a:rPr lang="en-US" b="1" dirty="0"/>
              <a:t>            ar1.RemoveRange(1,3);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("\n");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foreach</a:t>
            </a:r>
            <a:r>
              <a:rPr lang="en-US" b="1" dirty="0"/>
              <a:t>(object q in ar1)</a:t>
            </a:r>
            <a:br>
              <a:rPr lang="en-US" b="1" dirty="0"/>
            </a:br>
            <a:r>
              <a:rPr lang="en-US" b="1" dirty="0"/>
              <a:t>            {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(q);</a:t>
            </a:r>
            <a:br>
              <a:rPr lang="en-US" b="1" dirty="0"/>
            </a:br>
            <a:r>
              <a:rPr lang="en-US" b="1" dirty="0"/>
              <a:t>            }</a:t>
            </a:r>
            <a:br>
              <a:rPr lang="en-US" b="1" dirty="0"/>
            </a:br>
            <a:r>
              <a:rPr lang="en-US" b="1" dirty="0"/>
              <a:t>            ar1.Insert(2,"Advance");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("\n");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foreach</a:t>
            </a:r>
            <a:r>
              <a:rPr lang="en-US" b="1" dirty="0"/>
              <a:t>(object q in ar1)</a:t>
            </a:r>
            <a:br>
              <a:rPr lang="en-US" b="1" dirty="0"/>
            </a:br>
            <a:r>
              <a:rPr lang="en-US" b="1" dirty="0"/>
              <a:t>            {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(q);</a:t>
            </a:r>
            <a:br>
              <a:rPr lang="en-US" b="1" dirty="0"/>
            </a:br>
            <a:r>
              <a:rPr lang="en-US" b="1" dirty="0"/>
              <a:t>            }        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("Finish!");                        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Console.Write</a:t>
            </a:r>
            <a:r>
              <a:rPr lang="en-US" b="1" dirty="0"/>
              <a:t>("Press any key to continue . . . ");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Console.ReadKey</a:t>
            </a:r>
            <a:r>
              <a:rPr lang="en-US" b="1" dirty="0"/>
              <a:t>(true);</a:t>
            </a:r>
            <a:br>
              <a:rPr lang="en-US" b="1" dirty="0"/>
            </a:br>
            <a:r>
              <a:rPr lang="en-US" b="1" dirty="0"/>
              <a:t>        }</a:t>
            </a:r>
            <a:br>
              <a:rPr lang="en-US" b="1" dirty="0"/>
            </a:br>
            <a:r>
              <a:rPr lang="en-US" b="1" dirty="0"/>
              <a:t>    }</a:t>
            </a:r>
            <a:br>
              <a:rPr lang="en-US" b="1" dirty="0"/>
            </a:br>
            <a:r>
              <a:rPr lang="en-US" b="1" dirty="0"/>
              <a:t>}</a:t>
            </a:r>
            <a:endParaRPr lang="ru-RU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692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5260" y="0"/>
            <a:ext cx="11228540" cy="6176963"/>
          </a:xfrm>
        </p:spPr>
        <p:txBody>
          <a:bodyPr/>
          <a:lstStyle/>
          <a:p>
            <a:pPr marL="0" indent="0" algn="ctr">
              <a:buNone/>
            </a:pPr>
            <a:r>
              <a:rPr lang="uk-UA" b="1" i="1" dirty="0" smtClean="0"/>
              <a:t>Приклад 2</a:t>
            </a:r>
            <a:endParaRPr lang="ru-RU" b="1" i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748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12734"/>
            <a:ext cx="12192000" cy="674526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using System;</a:t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namespace interf1</a:t>
            </a:r>
            <a:br>
              <a:rPr lang="en-US" b="1" dirty="0"/>
            </a:br>
            <a:r>
              <a:rPr lang="en-US" b="1" dirty="0"/>
              <a:t>{</a:t>
            </a:r>
            <a:br>
              <a:rPr lang="en-US" b="1" dirty="0"/>
            </a:br>
            <a:r>
              <a:rPr lang="en-US" b="1" dirty="0"/>
              <a:t>    </a:t>
            </a:r>
            <a:r>
              <a:rPr lang="en-US" sz="3300" b="1" dirty="0"/>
              <a:t> </a:t>
            </a:r>
            <a:r>
              <a:rPr lang="en-US" sz="3300" b="1" dirty="0">
                <a:solidFill>
                  <a:srgbClr val="FF0000"/>
                </a:solidFill>
              </a:rPr>
              <a:t>interface</a:t>
            </a:r>
            <a:r>
              <a:rPr lang="en-US" sz="3300" b="1" dirty="0"/>
              <a:t> </a:t>
            </a:r>
            <a:r>
              <a:rPr lang="en-US" sz="3300" b="1" dirty="0" smtClean="0"/>
              <a:t> </a:t>
            </a:r>
            <a:r>
              <a:rPr lang="en-US" sz="3300" b="1" dirty="0" err="1" smtClean="0"/>
              <a:t>IVidstan</a:t>
            </a:r>
            <a:r>
              <a:rPr lang="en-US" sz="3300" b="1" dirty="0"/>
              <a:t/>
            </a:r>
            <a:br>
              <a:rPr lang="en-US" sz="3300" b="1" dirty="0"/>
            </a:br>
            <a:r>
              <a:rPr lang="en-US" sz="3300" b="1" dirty="0"/>
              <a:t>        {</a:t>
            </a:r>
            <a:br>
              <a:rPr lang="en-US" sz="3300" b="1" dirty="0"/>
            </a:br>
            <a:r>
              <a:rPr lang="en-US" sz="3300" b="1" dirty="0"/>
              <a:t>            </a:t>
            </a:r>
            <a:r>
              <a:rPr lang="en-US" sz="3300" b="1" dirty="0">
                <a:solidFill>
                  <a:srgbClr val="FF0000"/>
                </a:solidFill>
              </a:rPr>
              <a:t>double</a:t>
            </a:r>
            <a:r>
              <a:rPr lang="en-US" sz="3300" b="1" dirty="0"/>
              <a:t> </a:t>
            </a:r>
            <a:r>
              <a:rPr lang="en-US" sz="3300" b="1" dirty="0" smtClean="0">
                <a:solidFill>
                  <a:srgbClr val="191970"/>
                </a:solidFill>
              </a:rPr>
              <a:t>vids</a:t>
            </a:r>
            <a:r>
              <a:rPr lang="en-US" sz="3300" b="1" dirty="0" smtClean="0"/>
              <a:t>();</a:t>
            </a:r>
            <a:r>
              <a:rPr lang="uk-UA" sz="3300" b="1" dirty="0" smtClean="0"/>
              <a:t> </a:t>
            </a:r>
            <a:r>
              <a:rPr lang="en-US" sz="3300" b="1" dirty="0" smtClean="0">
                <a:solidFill>
                  <a:srgbClr val="FF0000"/>
                </a:solidFill>
              </a:rPr>
              <a:t>//</a:t>
            </a:r>
            <a:r>
              <a:rPr lang="uk-UA" sz="3300" b="1" dirty="0" smtClean="0">
                <a:solidFill>
                  <a:srgbClr val="FF0000"/>
                </a:solidFill>
              </a:rPr>
              <a:t>прототип функції для обчислення відстані</a:t>
            </a:r>
            <a:r>
              <a:rPr lang="en-US" sz="3300" b="1" dirty="0"/>
              <a:t/>
            </a:r>
            <a:br>
              <a:rPr lang="en-US" sz="3300" b="1" dirty="0"/>
            </a:br>
            <a:r>
              <a:rPr lang="en-US" sz="3300" b="1" dirty="0"/>
              <a:t>        </a:t>
            </a:r>
            <a:r>
              <a:rPr lang="en-US" sz="3300" b="1" dirty="0" smtClean="0"/>
              <a:t>}</a:t>
            </a:r>
          </a:p>
          <a:p>
            <a:pPr marL="0" indent="0"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   </a:t>
            </a:r>
            <a: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6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class A</a:t>
            </a:r>
            <a:r>
              <a:rPr lang="en-US" sz="3600" b="1" dirty="0" smtClean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uk-UA" sz="3600" b="1" dirty="0" smtClean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IVidstan</a:t>
            </a:r>
            <a:r>
              <a:rPr lang="en-US" sz="36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{</a:t>
            </a:r>
            <a:b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double </a:t>
            </a:r>
            <a:r>
              <a:rPr lang="en-US" sz="3100" b="1" dirty="0" smtClean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uk-UA" sz="3100" b="1" dirty="0" smtClean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b="1" dirty="0" smtClean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uk-UA" sz="3100" b="1" dirty="0" smtClean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b="1" dirty="0" smtClean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b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public A()</a:t>
            </a:r>
            <a:b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{</a:t>
            </a:r>
            <a:b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}</a:t>
            </a:r>
            <a:b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public A(double xx</a:t>
            </a:r>
            <a:r>
              <a:rPr lang="en-US" sz="3100" b="1" dirty="0" smtClean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uk-UA" sz="3100" b="1" dirty="0" smtClean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b="1" dirty="0" smtClean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100" b="1" dirty="0" err="1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yy</a:t>
            </a:r>
            <a: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{</a:t>
            </a:r>
            <a:b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x=xx;</a:t>
            </a:r>
            <a:b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y=</a:t>
            </a:r>
            <a:r>
              <a:rPr lang="en-US" sz="3100" b="1" dirty="0" err="1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yy</a:t>
            </a:r>
            <a: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            </a:t>
            </a:r>
            <a:b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}</a:t>
            </a:r>
            <a:b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public double </a:t>
            </a:r>
            <a:r>
              <a:rPr lang="en-US" sz="3100" b="1" dirty="0" smtClean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vids()</a:t>
            </a:r>
            <a: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{                        </a:t>
            </a:r>
            <a:b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return </a:t>
            </a:r>
            <a:r>
              <a:rPr lang="en-US" sz="3100" b="1" dirty="0" err="1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Math.Sqrt</a:t>
            </a:r>
            <a: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(x*</a:t>
            </a:r>
            <a:r>
              <a:rPr lang="en-US" sz="3100" b="1" dirty="0" err="1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x+y</a:t>
            </a:r>
            <a: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*y);</a:t>
            </a:r>
            <a:b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}        </a:t>
            </a:r>
            <a:b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}</a:t>
            </a:r>
            <a:endParaRPr lang="ru-RU" sz="3100" b="1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CB30B-386F-4139-ACE3-B6A338A6446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884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734" y="87682"/>
            <a:ext cx="11949830" cy="66387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using System;</a:t>
            </a:r>
            <a:br>
              <a:rPr lang="en-US" b="1" dirty="0"/>
            </a:br>
            <a:r>
              <a:rPr lang="en-US" b="1" dirty="0"/>
              <a:t>using System.Collections;</a:t>
            </a:r>
            <a:br>
              <a:rPr lang="en-US" b="1" dirty="0"/>
            </a:br>
            <a:r>
              <a:rPr lang="en-US" b="1" dirty="0"/>
              <a:t>using </a:t>
            </a:r>
            <a:r>
              <a:rPr lang="en-US" b="1" dirty="0" err="1"/>
              <a:t>System.Collections.Generic</a:t>
            </a:r>
            <a:r>
              <a:rPr lang="en-US" b="1" dirty="0"/>
              <a:t>;</a:t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namespace arlist2</a:t>
            </a:r>
            <a:br>
              <a:rPr lang="en-US" b="1" dirty="0"/>
            </a:br>
            <a:r>
              <a:rPr lang="en-US" b="1" dirty="0"/>
              <a:t>{</a:t>
            </a:r>
            <a:br>
              <a:rPr lang="en-US" b="1" dirty="0"/>
            </a:br>
            <a:r>
              <a:rPr lang="en-US" b="1" dirty="0"/>
              <a:t>    class Program</a:t>
            </a:r>
            <a:br>
              <a:rPr lang="en-US" b="1" dirty="0"/>
            </a:br>
            <a:r>
              <a:rPr lang="en-US" b="1" dirty="0"/>
              <a:t>    {</a:t>
            </a:r>
            <a:br>
              <a:rPr lang="en-US" b="1" dirty="0"/>
            </a:br>
            <a:r>
              <a:rPr lang="en-US" b="1" dirty="0"/>
              <a:t>        public static void Main(string[] </a:t>
            </a:r>
            <a:r>
              <a:rPr lang="en-US" b="1" dirty="0" err="1"/>
              <a:t>args</a:t>
            </a:r>
            <a:r>
              <a:rPr lang="en-US" b="1" dirty="0"/>
              <a:t>)</a:t>
            </a:r>
            <a:br>
              <a:rPr lang="en-US" b="1" dirty="0"/>
            </a:br>
            <a:r>
              <a:rPr lang="en-US" b="1" dirty="0"/>
              <a:t>        {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ArrayList</a:t>
            </a:r>
            <a:r>
              <a:rPr lang="en-US" b="1" dirty="0"/>
              <a:t> </a:t>
            </a:r>
            <a:r>
              <a:rPr lang="en-US" b="1" dirty="0" err="1"/>
              <a:t>ar_list</a:t>
            </a:r>
            <a:r>
              <a:rPr lang="en-US" b="1" dirty="0"/>
              <a:t>=new </a:t>
            </a:r>
            <a:r>
              <a:rPr lang="en-US" b="1" dirty="0" err="1"/>
              <a:t>ArrayList</a:t>
            </a:r>
            <a:r>
              <a:rPr lang="en-US" b="1" dirty="0"/>
              <a:t>{"</a:t>
            </a:r>
            <a:r>
              <a:rPr lang="en-US" b="1" dirty="0" err="1"/>
              <a:t>Torpeda</a:t>
            </a:r>
            <a:r>
              <a:rPr lang="en-US" b="1" dirty="0"/>
              <a:t>", "wertical","fellow",12345,45.8};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foreach</a:t>
            </a:r>
            <a:r>
              <a:rPr lang="en-US" b="1" dirty="0"/>
              <a:t>(object q in </a:t>
            </a:r>
            <a:r>
              <a:rPr lang="en-US" b="1" dirty="0" err="1"/>
              <a:t>ar_list</a:t>
            </a:r>
            <a:r>
              <a:rPr lang="en-US" b="1" dirty="0"/>
              <a:t>)</a:t>
            </a:r>
            <a:br>
              <a:rPr lang="en-US" b="1" dirty="0"/>
            </a:br>
            <a:r>
              <a:rPr lang="en-US" b="1" dirty="0"/>
              <a:t>            {</a:t>
            </a:r>
            <a:br>
              <a:rPr lang="en-US" b="1" dirty="0"/>
            </a:br>
            <a:r>
              <a:rPr lang="en-US" b="1" dirty="0"/>
              <a:t>    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(q);</a:t>
            </a:r>
            <a:br>
              <a:rPr lang="en-US" b="1" dirty="0"/>
            </a:br>
            <a:r>
              <a:rPr lang="en-US" b="1" dirty="0"/>
              <a:t>            }</a:t>
            </a:r>
            <a:br>
              <a:rPr lang="en-US" b="1" dirty="0"/>
            </a:br>
            <a:r>
              <a:rPr lang="en-US" b="1" dirty="0"/>
              <a:t>                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</a:t>
            </a:r>
            <a:r>
              <a:rPr lang="en-US" b="1" dirty="0" err="1"/>
              <a:t>ar_list.IndexOf</a:t>
            </a:r>
            <a:r>
              <a:rPr lang="en-US" b="1" dirty="0"/>
              <a:t>(45.8));      // 4</a:t>
            </a:r>
            <a:br>
              <a:rPr lang="en-US" b="1" dirty="0"/>
            </a:br>
            <a:r>
              <a:rPr lang="en-US" b="1" dirty="0"/>
              <a:t>    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</a:t>
            </a:r>
            <a:r>
              <a:rPr lang="en-US" b="1" dirty="0" err="1"/>
              <a:t>ar_list.IndexOf</a:t>
            </a:r>
            <a:r>
              <a:rPr lang="en-US" b="1" dirty="0"/>
              <a:t>("fellow"));   </a:t>
            </a:r>
            <a:endParaRPr lang="ru-RU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855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76405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ArrayList</a:t>
            </a:r>
            <a:r>
              <a:rPr lang="en-US" b="1" dirty="0"/>
              <a:t> ar1=new </a:t>
            </a:r>
            <a:r>
              <a:rPr lang="en-US" b="1" dirty="0" err="1"/>
              <a:t>ArrayList</a:t>
            </a:r>
            <a:r>
              <a:rPr lang="en-US" b="1" dirty="0"/>
              <a:t>{"</a:t>
            </a:r>
            <a:r>
              <a:rPr lang="ru-RU" b="1" dirty="0"/>
              <a:t>Вставка </a:t>
            </a:r>
            <a:r>
              <a:rPr lang="en-US" b="1" dirty="0" err="1"/>
              <a:t>i</a:t>
            </a:r>
            <a:r>
              <a:rPr lang="ru-RU" b="1" dirty="0"/>
              <a:t>з </a:t>
            </a:r>
            <a:r>
              <a:rPr lang="en-US" b="1" dirty="0"/>
              <a:t>ar1","polpular",90.6};                // 2</a:t>
            </a:r>
            <a:br>
              <a:rPr lang="en-US" b="1" dirty="0"/>
            </a:br>
            <a:r>
              <a:rPr lang="en-US" b="1" dirty="0"/>
              <a:t>                </a:t>
            </a:r>
            <a:r>
              <a:rPr lang="en-US" b="1" dirty="0" err="1"/>
              <a:t>ar_list.InsertRange</a:t>
            </a:r>
            <a:r>
              <a:rPr lang="en-US" b="1" dirty="0"/>
              <a:t>(3,ar1);//</a:t>
            </a:r>
            <a:r>
              <a:rPr lang="ru-RU" b="1" dirty="0"/>
              <a:t>вставили </a:t>
            </a:r>
            <a:r>
              <a:rPr lang="ru-RU" b="1" dirty="0" err="1"/>
              <a:t>іншу</a:t>
            </a:r>
            <a:r>
              <a:rPr lang="ru-RU" b="1" dirty="0"/>
              <a:t> </a:t>
            </a:r>
            <a:r>
              <a:rPr lang="ru-RU" b="1" dirty="0" err="1"/>
              <a:t>колекцію</a:t>
            </a:r>
            <a:r>
              <a:rPr lang="ru-RU" b="1" dirty="0"/>
              <a:t> </a:t>
            </a:r>
            <a:r>
              <a:rPr lang="en-US" b="1" dirty="0"/>
              <a:t>ar1 </a:t>
            </a:r>
            <a:r>
              <a:rPr lang="ru-RU" b="1" dirty="0" err="1"/>
              <a:t>після</a:t>
            </a:r>
            <a:r>
              <a:rPr lang="ru-RU" b="1" dirty="0"/>
              <a:t> </a:t>
            </a:r>
            <a:r>
              <a:rPr lang="ru-RU" b="1" dirty="0" err="1"/>
              <a:t>індекса</a:t>
            </a:r>
            <a:r>
              <a:rPr lang="ru-RU" b="1" dirty="0"/>
              <a:t> 3</a:t>
            </a:r>
            <a:br>
              <a:rPr lang="ru-RU" b="1" dirty="0"/>
            </a:br>
            <a:r>
              <a:rPr lang="ru-RU" b="1" dirty="0">
                <a:solidFill>
                  <a:srgbClr val="FF0000"/>
                </a:solidFill>
              </a:rPr>
              <a:t>//</a:t>
            </a:r>
            <a:r>
              <a:rPr lang="en-US" b="1" dirty="0" err="1">
                <a:solidFill>
                  <a:srgbClr val="FF0000"/>
                </a:solidFill>
              </a:rPr>
              <a:t>ar_list.InsertRange</a:t>
            </a:r>
            <a:r>
              <a:rPr lang="en-US" b="1" dirty="0">
                <a:solidFill>
                  <a:srgbClr val="FF0000"/>
                </a:solidFill>
              </a:rPr>
              <a:t>(4,9);</a:t>
            </a:r>
            <a:r>
              <a:rPr lang="ru-RU" b="1" dirty="0" err="1">
                <a:solidFill>
                  <a:srgbClr val="FF0000"/>
                </a:solidFill>
              </a:rPr>
              <a:t>претворення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b="1" dirty="0" err="1">
                <a:solidFill>
                  <a:srgbClr val="FF0000"/>
                </a:solidFill>
              </a:rPr>
              <a:t>із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System.Collections.ICollections</a:t>
            </a:r>
            <a:r>
              <a:rPr lang="en-US" b="1" dirty="0">
                <a:solidFill>
                  <a:srgbClr val="FF0000"/>
                </a:solidFill>
              </a:rPr>
              <a:t>  </a:t>
            </a:r>
            <a:r>
              <a:rPr lang="ru-RU" b="1" dirty="0" err="1">
                <a:solidFill>
                  <a:srgbClr val="FF0000"/>
                </a:solidFill>
              </a:rPr>
              <a:t>неможливе</a:t>
            </a:r>
            <a:r>
              <a:rPr lang="ru-RU" b="1" dirty="0"/>
              <a:t/>
            </a:r>
            <a:br>
              <a:rPr lang="ru-RU" b="1" dirty="0"/>
            </a:br>
            <a:r>
              <a:rPr lang="ru-RU" b="1" dirty="0"/>
              <a:t>                </a:t>
            </a:r>
            <a:r>
              <a:rPr lang="en-US" b="1" dirty="0" err="1"/>
              <a:t>foreach</a:t>
            </a:r>
            <a:r>
              <a:rPr lang="en-US" b="1" dirty="0"/>
              <a:t>(object q in </a:t>
            </a:r>
            <a:r>
              <a:rPr lang="en-US" b="1" dirty="0" err="1"/>
              <a:t>ar_list</a:t>
            </a:r>
            <a:r>
              <a:rPr lang="en-US" b="1" dirty="0"/>
              <a:t>)</a:t>
            </a:r>
            <a:br>
              <a:rPr lang="en-US" b="1" dirty="0"/>
            </a:br>
            <a:r>
              <a:rPr lang="en-US" b="1" dirty="0"/>
              <a:t>                {</a:t>
            </a:r>
            <a:br>
              <a:rPr lang="en-US" b="1" dirty="0"/>
            </a:br>
            <a:r>
              <a:rPr lang="en-US" b="1" dirty="0"/>
              <a:t>        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(q);</a:t>
            </a:r>
            <a:br>
              <a:rPr lang="en-US" b="1" dirty="0"/>
            </a:br>
            <a:r>
              <a:rPr lang="en-US" b="1" dirty="0"/>
              <a:t>                }</a:t>
            </a:r>
            <a:br>
              <a:rPr lang="en-US" b="1" dirty="0"/>
            </a:br>
            <a:r>
              <a:rPr lang="en-US" b="1" dirty="0"/>
              <a:t>                </a:t>
            </a:r>
            <a:r>
              <a:rPr lang="en-US" b="1" dirty="0" err="1"/>
              <a:t>ar_list.Reverse</a:t>
            </a:r>
            <a:r>
              <a:rPr lang="en-US" b="1" dirty="0"/>
              <a:t>();</a:t>
            </a:r>
            <a:br>
              <a:rPr lang="en-US" b="1" dirty="0"/>
            </a:br>
            <a:r>
              <a:rPr lang="en-US" b="1" dirty="0"/>
              <a:t>                </a:t>
            </a:r>
            <a:r>
              <a:rPr lang="en-US" b="1" dirty="0" err="1"/>
              <a:t>foreach</a:t>
            </a:r>
            <a:r>
              <a:rPr lang="en-US" b="1" dirty="0"/>
              <a:t>(object q in </a:t>
            </a:r>
            <a:r>
              <a:rPr lang="en-US" b="1" dirty="0" err="1"/>
              <a:t>ar_list</a:t>
            </a:r>
            <a:r>
              <a:rPr lang="en-US" b="1" dirty="0"/>
              <a:t>)</a:t>
            </a:r>
            <a:br>
              <a:rPr lang="en-US" b="1" dirty="0"/>
            </a:br>
            <a:r>
              <a:rPr lang="en-US" b="1" dirty="0"/>
              <a:t>                {</a:t>
            </a:r>
            <a:br>
              <a:rPr lang="en-US" b="1" dirty="0"/>
            </a:br>
            <a:r>
              <a:rPr lang="en-US" b="1" dirty="0"/>
              <a:t>        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(q);</a:t>
            </a:r>
            <a:br>
              <a:rPr lang="en-US" b="1" dirty="0"/>
            </a:br>
            <a:r>
              <a:rPr lang="en-US" b="1" dirty="0"/>
              <a:t>                }</a:t>
            </a:r>
            <a:br>
              <a:rPr lang="en-US" b="1" dirty="0"/>
            </a:br>
            <a:r>
              <a:rPr lang="en-US" b="1" dirty="0"/>
              <a:t>                </a:t>
            </a:r>
            <a:r>
              <a:rPr lang="en-US" b="1" dirty="0" err="1"/>
              <a:t>ArrayList</a:t>
            </a:r>
            <a:r>
              <a:rPr lang="en-US" b="1" dirty="0"/>
              <a:t> ar2=new </a:t>
            </a:r>
            <a:r>
              <a:rPr lang="en-US" b="1" dirty="0" err="1"/>
              <a:t>ArrayList</a:t>
            </a:r>
            <a:r>
              <a:rPr lang="en-US" b="1" dirty="0"/>
              <a:t>{"</a:t>
            </a:r>
            <a:r>
              <a:rPr lang="en-US" b="1" dirty="0" err="1"/>
              <a:t>One","Two","Three</a:t>
            </a:r>
            <a:r>
              <a:rPr lang="en-US" b="1" dirty="0"/>
              <a:t>"};</a:t>
            </a:r>
            <a:br>
              <a:rPr lang="en-US" b="1" dirty="0"/>
            </a:br>
            <a:r>
              <a:rPr lang="en-US" b="1" dirty="0"/>
              <a:t>                </a:t>
            </a:r>
            <a:r>
              <a:rPr lang="en-US" b="1" dirty="0" err="1"/>
              <a:t>ar_list.SetRange</a:t>
            </a:r>
            <a:r>
              <a:rPr lang="en-US" b="1" dirty="0"/>
              <a:t>(2,ar2);</a:t>
            </a:r>
            <a:br>
              <a:rPr lang="en-US" b="1" dirty="0"/>
            </a:br>
            <a:r>
              <a:rPr lang="en-US" b="1" dirty="0"/>
              <a:t>                </a:t>
            </a:r>
            <a:r>
              <a:rPr lang="en-US" b="1" dirty="0" err="1"/>
              <a:t>foreach</a:t>
            </a:r>
            <a:r>
              <a:rPr lang="en-US" b="1" dirty="0"/>
              <a:t>(object q in </a:t>
            </a:r>
            <a:r>
              <a:rPr lang="en-US" b="1" dirty="0" err="1"/>
              <a:t>ar_list</a:t>
            </a:r>
            <a:r>
              <a:rPr lang="en-US" b="1" dirty="0"/>
              <a:t>)</a:t>
            </a:r>
            <a:br>
              <a:rPr lang="en-US" b="1" dirty="0"/>
            </a:br>
            <a:r>
              <a:rPr lang="en-US" b="1" dirty="0"/>
              <a:t>                {</a:t>
            </a:r>
            <a:br>
              <a:rPr lang="en-US" b="1" dirty="0"/>
            </a:br>
            <a:r>
              <a:rPr lang="en-US" b="1" dirty="0"/>
              <a:t>        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(q);</a:t>
            </a:r>
            <a:br>
              <a:rPr lang="en-US" b="1" dirty="0"/>
            </a:br>
            <a:r>
              <a:rPr lang="en-US" b="1" dirty="0"/>
              <a:t>                }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smtClean="0"/>
              <a:t>//</a:t>
            </a:r>
            <a:r>
              <a:rPr lang="en-US" b="1" dirty="0"/>
              <a:t>    ar1.ToArray();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("Finish!");                        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Console.Write</a:t>
            </a:r>
            <a:r>
              <a:rPr lang="en-US" b="1" dirty="0"/>
              <a:t>("Press any key to continue . . . ");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Console.ReadKey</a:t>
            </a:r>
            <a:r>
              <a:rPr lang="en-US" b="1" dirty="0"/>
              <a:t>(true);</a:t>
            </a:r>
            <a:br>
              <a:rPr lang="en-US" b="1" dirty="0"/>
            </a:br>
            <a:r>
              <a:rPr lang="en-US" b="1" dirty="0"/>
              <a:t>        }</a:t>
            </a:r>
            <a:br>
              <a:rPr lang="en-US" b="1" dirty="0"/>
            </a:br>
            <a:r>
              <a:rPr lang="en-US" b="1" dirty="0"/>
              <a:t>    }</a:t>
            </a:r>
            <a:br>
              <a:rPr lang="en-US" b="1" dirty="0"/>
            </a:br>
            <a:r>
              <a:rPr lang="en-US" b="1" dirty="0"/>
              <a:t>}</a:t>
            </a:r>
            <a:endParaRPr lang="ru-RU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07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096" y="0"/>
            <a:ext cx="9643252" cy="7714602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598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25260"/>
            <a:ext cx="11353800" cy="6051703"/>
          </a:xfrm>
        </p:spPr>
        <p:txBody>
          <a:bodyPr/>
          <a:lstStyle/>
          <a:p>
            <a:pPr marL="0" indent="0">
              <a:buNone/>
            </a:pPr>
            <a:r>
              <a:rPr lang="uk-UA" b="1" i="1" dirty="0" smtClean="0"/>
              <a:t>	</a:t>
            </a:r>
            <a:r>
              <a:rPr lang="uk-UA" b="1" i="1" dirty="0" err="1" smtClean="0"/>
              <a:t>Нетипизовані</a:t>
            </a:r>
            <a:r>
              <a:rPr lang="uk-UA" b="1" i="1" dirty="0" smtClean="0"/>
              <a:t> колекції описані в </a:t>
            </a:r>
            <a:r>
              <a:rPr lang="en-US" b="1" i="1" dirty="0" smtClean="0"/>
              <a:t>System&gt;Collection.</a:t>
            </a:r>
            <a:r>
              <a:rPr lang="uk-UA" b="1" i="1" dirty="0" smtClean="0"/>
              <a:t> Вони застосовуються рідше, ніж </a:t>
            </a:r>
            <a:r>
              <a:rPr lang="uk-UA" b="1" i="1" dirty="0" err="1" smtClean="0"/>
              <a:t>типизовані</a:t>
            </a:r>
            <a:r>
              <a:rPr lang="uk-UA" b="1" i="1" dirty="0" smtClean="0"/>
              <a:t>.</a:t>
            </a:r>
          </a:p>
          <a:p>
            <a:pPr marL="0" indent="0">
              <a:buNone/>
            </a:pPr>
            <a:r>
              <a:rPr lang="uk-UA" b="1" i="1" dirty="0" smtClean="0"/>
              <a:t> Причини: якщо часто приходиться перетворювати дані із стеку в об'єкт і навпаки, падає швидкість виконання програми. Крім того, при частих перетворюваннях типів можуть виникати  помилки. Тому зараз намагаються використовувати типізовані колекції. Вони визначені в </a:t>
            </a:r>
            <a:r>
              <a:rPr lang="en-US" b="1" i="1" dirty="0" err="1" smtClean="0"/>
              <a:t>System.Colletions.Generic</a:t>
            </a:r>
            <a:r>
              <a:rPr lang="uk-UA" b="1" i="1" dirty="0" smtClean="0"/>
              <a:t>.</a:t>
            </a:r>
          </a:p>
          <a:p>
            <a:pPr marL="0" indent="0">
              <a:buNone/>
            </a:pPr>
            <a:r>
              <a:rPr lang="uk-UA" b="1" i="1" dirty="0" smtClean="0"/>
              <a:t>Далі розглядаються типізовані колекції </a:t>
            </a:r>
            <a:r>
              <a:rPr lang="en-US" b="1" i="1" dirty="0" smtClean="0"/>
              <a:t>List&lt;T&gt;, Stack&lt;T&gt;, Queue&lt;T&gt;</a:t>
            </a:r>
            <a:r>
              <a:rPr lang="uk-UA" b="1" i="1" dirty="0" smtClean="0"/>
              <a:t>, де </a:t>
            </a:r>
            <a:r>
              <a:rPr lang="en-US" b="1" i="1" dirty="0" smtClean="0"/>
              <a:t>T - </a:t>
            </a:r>
            <a:r>
              <a:rPr lang="uk-UA" b="1" i="1" dirty="0" smtClean="0"/>
              <a:t>тип.</a:t>
            </a:r>
            <a:r>
              <a:rPr lang="en-US" b="1" i="1" dirty="0" smtClean="0"/>
              <a:t> </a:t>
            </a:r>
            <a:r>
              <a:rPr lang="uk-UA" b="1" i="1" dirty="0" smtClean="0"/>
              <a:t>Це може бути як любий стандартний тип, так і тип, визначений користувачем.</a:t>
            </a:r>
            <a:endParaRPr lang="en-US" b="1" i="1" dirty="0" smtClean="0"/>
          </a:p>
          <a:p>
            <a:pPr marL="0" indent="0">
              <a:buNone/>
            </a:pPr>
            <a:r>
              <a:rPr lang="uk-UA" b="1" i="1" dirty="0" smtClean="0"/>
              <a:t>Наступний приклад подібний до попереднього, але із застосуванням типізованої колекції </a:t>
            </a:r>
            <a:r>
              <a:rPr lang="en-US" b="1" i="1" dirty="0" smtClean="0"/>
              <a:t>List&lt;T&gt;.</a:t>
            </a:r>
            <a:endParaRPr lang="ru-RU" b="1" i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33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62838"/>
            <a:ext cx="12192000" cy="66951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using System;</a:t>
            </a:r>
            <a:br>
              <a:rPr lang="en-US" b="1" dirty="0"/>
            </a:br>
            <a:r>
              <a:rPr lang="en-US" b="1" dirty="0"/>
              <a:t>using </a:t>
            </a:r>
            <a:r>
              <a:rPr lang="en-US" b="1" dirty="0" err="1"/>
              <a:t>System.Collections.Generic</a:t>
            </a:r>
            <a:r>
              <a:rPr lang="en-US" b="1" dirty="0"/>
              <a:t>;// Don't forget!!!</a:t>
            </a:r>
            <a:br>
              <a:rPr lang="en-US" b="1" dirty="0"/>
            </a:br>
            <a:r>
              <a:rPr lang="en-US" b="1" dirty="0"/>
              <a:t>namespace list1</a:t>
            </a:r>
            <a:br>
              <a:rPr lang="en-US" b="1" dirty="0"/>
            </a:br>
            <a:r>
              <a:rPr lang="en-US" b="1" dirty="0"/>
              <a:t>{</a:t>
            </a:r>
            <a:br>
              <a:rPr lang="en-US" b="1" dirty="0"/>
            </a:br>
            <a:r>
              <a:rPr lang="en-US" b="1" dirty="0"/>
              <a:t>    class flower</a:t>
            </a:r>
            <a:br>
              <a:rPr lang="en-US" b="1" dirty="0"/>
            </a:br>
            <a:r>
              <a:rPr lang="en-US" b="1" dirty="0"/>
              <a:t>    {</a:t>
            </a:r>
            <a:br>
              <a:rPr lang="en-US" b="1" dirty="0"/>
            </a:br>
            <a:r>
              <a:rPr lang="en-US" b="1" dirty="0"/>
              <a:t>        string name;</a:t>
            </a:r>
            <a:br>
              <a:rPr lang="en-US" b="1" dirty="0"/>
            </a:br>
            <a:r>
              <a:rPr lang="en-US" b="1" dirty="0"/>
              <a:t>        double cost;</a:t>
            </a:r>
            <a:br>
              <a:rPr lang="en-US" b="1" dirty="0"/>
            </a:br>
            <a:r>
              <a:rPr lang="en-US" b="1" dirty="0"/>
              <a:t>        public void </a:t>
            </a:r>
            <a:r>
              <a:rPr lang="en-US" b="1" dirty="0" err="1"/>
              <a:t>vvod</a:t>
            </a:r>
            <a:r>
              <a:rPr lang="en-US" b="1" dirty="0"/>
              <a:t>()</a:t>
            </a:r>
            <a:br>
              <a:rPr lang="en-US" b="1" dirty="0"/>
            </a:br>
            <a:r>
              <a:rPr lang="en-US" b="1" dirty="0"/>
              <a:t>        {</a:t>
            </a:r>
            <a:br>
              <a:rPr lang="en-US" b="1" dirty="0"/>
            </a:br>
            <a:r>
              <a:rPr lang="en-US" b="1" dirty="0"/>
              <a:t>            string s;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("Enter name");</a:t>
            </a:r>
            <a:br>
              <a:rPr lang="en-US" b="1" dirty="0"/>
            </a:br>
            <a:r>
              <a:rPr lang="en-US" b="1" dirty="0"/>
              <a:t>            name=</a:t>
            </a:r>
            <a:r>
              <a:rPr lang="en-US" b="1" dirty="0" err="1"/>
              <a:t>Console.ReadLine</a:t>
            </a:r>
            <a:r>
              <a:rPr lang="en-US" b="1" dirty="0"/>
              <a:t>();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("Enter cost");</a:t>
            </a:r>
            <a:br>
              <a:rPr lang="en-US" b="1" dirty="0"/>
            </a:br>
            <a:r>
              <a:rPr lang="en-US" b="1" dirty="0"/>
              <a:t>            s=</a:t>
            </a:r>
            <a:r>
              <a:rPr lang="en-US" b="1" dirty="0" err="1"/>
              <a:t>Console.ReadLine</a:t>
            </a:r>
            <a:r>
              <a:rPr lang="en-US" b="1" dirty="0"/>
              <a:t>();</a:t>
            </a:r>
            <a:br>
              <a:rPr lang="en-US" b="1" dirty="0"/>
            </a:br>
            <a:r>
              <a:rPr lang="en-US" b="1" dirty="0"/>
              <a:t>            cost=</a:t>
            </a:r>
            <a:r>
              <a:rPr lang="en-US" b="1" dirty="0" err="1"/>
              <a:t>Convert.ToDouble</a:t>
            </a:r>
            <a:r>
              <a:rPr lang="en-US" b="1" dirty="0"/>
              <a:t>(s);</a:t>
            </a:r>
            <a:br>
              <a:rPr lang="en-US" b="1" dirty="0"/>
            </a:br>
            <a:r>
              <a:rPr lang="en-US" b="1" dirty="0"/>
              <a:t>        }</a:t>
            </a:r>
            <a:br>
              <a:rPr lang="en-US" b="1" dirty="0"/>
            </a:br>
            <a:r>
              <a:rPr lang="en-US" b="1" dirty="0"/>
              <a:t>        public void </a:t>
            </a:r>
            <a:r>
              <a:rPr lang="en-US" b="1" dirty="0" err="1"/>
              <a:t>vivod</a:t>
            </a:r>
            <a:r>
              <a:rPr lang="en-US" b="1" dirty="0"/>
              <a:t>()</a:t>
            </a:r>
            <a:br>
              <a:rPr lang="en-US" b="1" dirty="0"/>
            </a:br>
            <a:r>
              <a:rPr lang="en-US" b="1" dirty="0"/>
              <a:t>        {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("name is {0} cost={1}",</a:t>
            </a:r>
            <a:r>
              <a:rPr lang="en-US" b="1" dirty="0" err="1"/>
              <a:t>name,cost</a:t>
            </a:r>
            <a:r>
              <a:rPr lang="en-US" b="1" dirty="0"/>
              <a:t>);</a:t>
            </a:r>
            <a:br>
              <a:rPr lang="en-US" b="1" dirty="0"/>
            </a:br>
            <a:r>
              <a:rPr lang="en-US" b="1" dirty="0"/>
              <a:t>        }</a:t>
            </a:r>
            <a:br>
              <a:rPr lang="en-US" b="1" dirty="0"/>
            </a:br>
            <a:r>
              <a:rPr lang="en-US" b="1" dirty="0"/>
              <a:t>    }</a:t>
            </a:r>
            <a:endParaRPr lang="ru-RU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77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726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class Program</a:t>
            </a:r>
            <a:br>
              <a:rPr lang="en-US" b="1" dirty="0"/>
            </a:br>
            <a:r>
              <a:rPr lang="en-US" b="1" dirty="0"/>
              <a:t>    {</a:t>
            </a:r>
            <a:br>
              <a:rPr lang="en-US" b="1" dirty="0"/>
            </a:br>
            <a:r>
              <a:rPr lang="en-US" b="1" dirty="0"/>
              <a:t>        public static void Main(string[] </a:t>
            </a:r>
            <a:r>
              <a:rPr lang="en-US" b="1" dirty="0" err="1"/>
              <a:t>args</a:t>
            </a:r>
            <a:r>
              <a:rPr lang="en-US" b="1" dirty="0"/>
              <a:t>)</a:t>
            </a:r>
            <a:br>
              <a:rPr lang="en-US" b="1" dirty="0"/>
            </a:br>
            <a:r>
              <a:rPr lang="en-US" b="1" dirty="0"/>
              <a:t>        {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int</a:t>
            </a:r>
            <a:r>
              <a:rPr lang="en-US" b="1" dirty="0"/>
              <a:t> </a:t>
            </a:r>
            <a:r>
              <a:rPr lang="en-US" b="1" dirty="0" err="1"/>
              <a:t>kilcist</a:t>
            </a:r>
            <a:r>
              <a:rPr lang="en-US" b="1" dirty="0"/>
              <a:t>;            </a:t>
            </a:r>
            <a:br>
              <a:rPr lang="en-US" b="1" dirty="0"/>
            </a:br>
            <a:r>
              <a:rPr lang="en-US" b="1" dirty="0"/>
              <a:t>            string s;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("Enter </a:t>
            </a:r>
            <a:r>
              <a:rPr lang="en-US" b="1" dirty="0" err="1"/>
              <a:t>kilcist</a:t>
            </a:r>
            <a:r>
              <a:rPr lang="en-US" b="1" dirty="0"/>
              <a:t>=");</a:t>
            </a:r>
            <a:br>
              <a:rPr lang="en-US" b="1" dirty="0"/>
            </a:br>
            <a:r>
              <a:rPr lang="en-US" b="1" dirty="0"/>
              <a:t>            s=</a:t>
            </a:r>
            <a:r>
              <a:rPr lang="en-US" b="1" dirty="0" err="1"/>
              <a:t>Console.ReadLine</a:t>
            </a:r>
            <a:r>
              <a:rPr lang="en-US" b="1" dirty="0"/>
              <a:t>();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kilcist</a:t>
            </a:r>
            <a:r>
              <a:rPr lang="en-US" b="1" dirty="0"/>
              <a:t>=Convert.ToInt32(s);</a:t>
            </a:r>
            <a:br>
              <a:rPr lang="en-US" b="1" dirty="0"/>
            </a:br>
            <a:r>
              <a:rPr lang="en-US" b="1" dirty="0"/>
              <a:t>            flower [] </a:t>
            </a:r>
            <a:r>
              <a:rPr lang="en-US" b="1" dirty="0" err="1"/>
              <a:t>fl</a:t>
            </a:r>
            <a:r>
              <a:rPr lang="en-US" b="1" dirty="0"/>
              <a:t>=new flower[</a:t>
            </a:r>
            <a:r>
              <a:rPr lang="en-US" b="1" dirty="0" err="1"/>
              <a:t>kilcist</a:t>
            </a:r>
            <a:r>
              <a:rPr lang="en-US" b="1" dirty="0"/>
              <a:t>];</a:t>
            </a:r>
            <a:br>
              <a:rPr lang="en-US" b="1" dirty="0"/>
            </a:br>
            <a:r>
              <a:rPr lang="en-US" b="1" dirty="0"/>
              <a:t>          </a:t>
            </a:r>
            <a:r>
              <a:rPr lang="en-US" sz="3200" b="1" dirty="0">
                <a:solidFill>
                  <a:srgbClr val="FF0000"/>
                </a:solidFill>
              </a:rPr>
              <a:t>  List&lt;flower&gt; </a:t>
            </a:r>
            <a:r>
              <a:rPr lang="en-US" sz="3200" b="1" dirty="0" err="1">
                <a:solidFill>
                  <a:srgbClr val="FF0000"/>
                </a:solidFill>
              </a:rPr>
              <a:t>list_flower</a:t>
            </a:r>
            <a:r>
              <a:rPr lang="en-US" sz="3200" b="1" dirty="0">
                <a:solidFill>
                  <a:srgbClr val="FF0000"/>
                </a:solidFill>
              </a:rPr>
              <a:t>=new List&lt;flower&gt;();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            for(</a:t>
            </a:r>
            <a:r>
              <a:rPr lang="en-US" b="1" dirty="0" err="1"/>
              <a:t>int</a:t>
            </a:r>
            <a:r>
              <a:rPr lang="en-US" b="1" dirty="0"/>
              <a:t> </a:t>
            </a:r>
            <a:r>
              <a:rPr lang="en-US" b="1" dirty="0" err="1"/>
              <a:t>i</a:t>
            </a:r>
            <a:r>
              <a:rPr lang="en-US" b="1" dirty="0"/>
              <a:t>=0;i&lt;</a:t>
            </a:r>
            <a:r>
              <a:rPr lang="en-US" b="1" dirty="0" err="1"/>
              <a:t>kilcist;i</a:t>
            </a:r>
            <a:r>
              <a:rPr lang="en-US" b="1" dirty="0"/>
              <a:t>++)</a:t>
            </a:r>
            <a:br>
              <a:rPr lang="en-US" b="1" dirty="0"/>
            </a:br>
            <a:r>
              <a:rPr lang="en-US" b="1" dirty="0"/>
              <a:t>            {</a:t>
            </a:r>
            <a:br>
              <a:rPr lang="en-US" b="1" dirty="0"/>
            </a:br>
            <a:r>
              <a:rPr lang="en-US" b="1" dirty="0"/>
              <a:t>                </a:t>
            </a:r>
            <a:r>
              <a:rPr lang="en-US" b="1" dirty="0" err="1"/>
              <a:t>fl</a:t>
            </a:r>
            <a:r>
              <a:rPr lang="en-US" b="1" dirty="0"/>
              <a:t>[</a:t>
            </a:r>
            <a:r>
              <a:rPr lang="en-US" b="1" dirty="0" err="1"/>
              <a:t>i</a:t>
            </a:r>
            <a:r>
              <a:rPr lang="en-US" b="1" dirty="0"/>
              <a:t>]=new flower</a:t>
            </a:r>
            <a:r>
              <a:rPr lang="en-US" b="1" dirty="0" smtClean="0"/>
              <a:t>();</a:t>
            </a:r>
            <a:r>
              <a:rPr lang="uk-UA" b="1" dirty="0" smtClean="0"/>
              <a:t>  </a:t>
            </a:r>
            <a:r>
              <a:rPr lang="en-US" b="1" dirty="0" smtClean="0"/>
              <a:t>// </a:t>
            </a:r>
            <a:r>
              <a:rPr lang="en-US" b="1" dirty="0"/>
              <a:t>Don't forget!</a:t>
            </a:r>
            <a:br>
              <a:rPr lang="en-US" b="1" dirty="0"/>
            </a:br>
            <a:r>
              <a:rPr lang="en-US" b="1" dirty="0"/>
              <a:t>                </a:t>
            </a:r>
            <a:r>
              <a:rPr lang="en-US" b="1" dirty="0" err="1"/>
              <a:t>fl</a:t>
            </a:r>
            <a:r>
              <a:rPr lang="en-US" b="1" dirty="0"/>
              <a:t>[</a:t>
            </a:r>
            <a:r>
              <a:rPr lang="en-US" b="1" dirty="0" err="1"/>
              <a:t>i</a:t>
            </a:r>
            <a:r>
              <a:rPr lang="en-US" b="1" dirty="0"/>
              <a:t>].</a:t>
            </a:r>
            <a:r>
              <a:rPr lang="en-US" b="1" dirty="0" err="1"/>
              <a:t>vvod</a:t>
            </a:r>
            <a:r>
              <a:rPr lang="en-US" b="1" dirty="0"/>
              <a:t>();</a:t>
            </a:r>
            <a:br>
              <a:rPr lang="en-US" b="1" dirty="0"/>
            </a:br>
            <a:r>
              <a:rPr lang="en-US" b="1" dirty="0"/>
              <a:t>                </a:t>
            </a:r>
            <a:r>
              <a:rPr lang="en-US" b="1" dirty="0" err="1"/>
              <a:t>list_flower.Add</a:t>
            </a:r>
            <a:r>
              <a:rPr lang="en-US" b="1" dirty="0"/>
              <a:t>(</a:t>
            </a:r>
            <a:r>
              <a:rPr lang="en-US" b="1" dirty="0" err="1"/>
              <a:t>fl</a:t>
            </a:r>
            <a:r>
              <a:rPr lang="en-US" b="1" dirty="0"/>
              <a:t>[</a:t>
            </a:r>
            <a:r>
              <a:rPr lang="en-US" b="1" dirty="0" err="1"/>
              <a:t>i</a:t>
            </a:r>
            <a:r>
              <a:rPr lang="en-US" b="1" dirty="0"/>
              <a:t>]);                </a:t>
            </a:r>
            <a:br>
              <a:rPr lang="en-US" b="1" dirty="0"/>
            </a:br>
            <a:r>
              <a:rPr lang="en-US" b="1" dirty="0"/>
              <a:t>            }</a:t>
            </a:r>
            <a:endParaRPr lang="ru-RU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77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37786"/>
            <a:ext cx="12037512" cy="6613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flower y=new flower();</a:t>
            </a:r>
            <a:br>
              <a:rPr lang="en-US" sz="3200" b="1" dirty="0"/>
            </a:br>
            <a:r>
              <a:rPr lang="en-US" sz="3200" b="1" dirty="0"/>
              <a:t>            </a:t>
            </a:r>
            <a:r>
              <a:rPr lang="en-US" sz="3200" b="1" dirty="0" err="1"/>
              <a:t>foreach</a:t>
            </a:r>
            <a:r>
              <a:rPr lang="en-US" sz="3200" b="1" dirty="0"/>
              <a:t>(flower w in </a:t>
            </a:r>
            <a:r>
              <a:rPr lang="en-US" sz="3200" b="1" dirty="0" err="1"/>
              <a:t>list_flower</a:t>
            </a:r>
            <a:r>
              <a:rPr lang="en-US" sz="3200" b="1" dirty="0"/>
              <a:t>)</a:t>
            </a:r>
            <a:br>
              <a:rPr lang="en-US" sz="3200" b="1" dirty="0"/>
            </a:br>
            <a:r>
              <a:rPr lang="en-US" sz="3200" b="1" dirty="0"/>
              <a:t>            {</a:t>
            </a:r>
            <a:br>
              <a:rPr lang="en-US" sz="3200" b="1" dirty="0"/>
            </a:br>
            <a:r>
              <a:rPr lang="en-US" sz="3200" b="1" dirty="0"/>
              <a:t>                y=(flower)w;</a:t>
            </a:r>
            <a:br>
              <a:rPr lang="en-US" sz="3200" b="1" dirty="0"/>
            </a:br>
            <a:r>
              <a:rPr lang="en-US" sz="3200" b="1" dirty="0"/>
              <a:t>                </a:t>
            </a:r>
            <a:r>
              <a:rPr lang="en-US" sz="3200" b="1" dirty="0" err="1"/>
              <a:t>y.vivod</a:t>
            </a:r>
            <a:r>
              <a:rPr lang="en-US" sz="3200" b="1" dirty="0"/>
              <a:t>();</a:t>
            </a:r>
            <a:br>
              <a:rPr lang="en-US" sz="3200" b="1" dirty="0"/>
            </a:br>
            <a:r>
              <a:rPr lang="en-US" sz="3200" b="1" dirty="0"/>
              <a:t>            }            </a:t>
            </a:r>
            <a:br>
              <a:rPr lang="en-US" sz="3200" b="1" dirty="0"/>
            </a:br>
            <a:r>
              <a:rPr lang="en-US" sz="3200" b="1" dirty="0"/>
              <a:t>            </a:t>
            </a:r>
            <a:r>
              <a:rPr lang="en-US" sz="3200" b="1" dirty="0" err="1"/>
              <a:t>Console.WriteLine</a:t>
            </a:r>
            <a:r>
              <a:rPr lang="en-US" sz="3200" b="1" dirty="0"/>
              <a:t>("Finish!");                                </a:t>
            </a:r>
            <a:br>
              <a:rPr lang="en-US" sz="3200" b="1" dirty="0"/>
            </a:br>
            <a:r>
              <a:rPr lang="en-US" sz="3200" b="1" dirty="0"/>
              <a:t>            </a:t>
            </a:r>
            <a:r>
              <a:rPr lang="en-US" sz="3200" b="1" dirty="0" err="1"/>
              <a:t>Console.Write</a:t>
            </a:r>
            <a:r>
              <a:rPr lang="en-US" sz="3200" b="1" dirty="0"/>
              <a:t>("Press any key to continue . . . ");</a:t>
            </a:r>
            <a:br>
              <a:rPr lang="en-US" sz="3200" b="1" dirty="0"/>
            </a:br>
            <a:r>
              <a:rPr lang="en-US" sz="3200" b="1" dirty="0"/>
              <a:t>            </a:t>
            </a:r>
            <a:r>
              <a:rPr lang="en-US" sz="3200" b="1" dirty="0" err="1"/>
              <a:t>Console.ReadKey</a:t>
            </a:r>
            <a:r>
              <a:rPr lang="en-US" sz="3200" b="1" dirty="0"/>
              <a:t>(true);</a:t>
            </a:r>
            <a:br>
              <a:rPr lang="en-US" sz="3200" b="1" dirty="0"/>
            </a:br>
            <a:r>
              <a:rPr lang="en-US" sz="3200" b="1" dirty="0"/>
              <a:t>        }</a:t>
            </a:r>
            <a:br>
              <a:rPr lang="en-US" sz="3200" b="1" dirty="0"/>
            </a:br>
            <a:r>
              <a:rPr lang="en-US" sz="3200" b="1" dirty="0"/>
              <a:t>    }</a:t>
            </a:r>
            <a:br>
              <a:rPr lang="en-US" sz="3200" b="1" dirty="0"/>
            </a:br>
            <a:r>
              <a:rPr lang="en-US" sz="3200" b="1" dirty="0"/>
              <a:t>}</a:t>
            </a:r>
            <a:endParaRPr lang="ru-RU" sz="32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232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 algn="ctr">
              <a:buNone/>
            </a:pPr>
            <a:r>
              <a:rPr lang="uk-UA" sz="3600" b="1" i="1" dirty="0" smtClean="0"/>
              <a:t>Функція копіювання вмісту елемента списку в масив елементів такого ж типу, як і тип елементів, що знаходяться в списку</a:t>
            </a:r>
          </a:p>
          <a:p>
            <a:pPr marL="0" indent="0" algn="ctr">
              <a:buNone/>
            </a:pPr>
            <a:endParaRPr lang="uk-UA" sz="3600" b="1" i="1" dirty="0" smtClean="0"/>
          </a:p>
          <a:p>
            <a:pPr marL="0" indent="0" algn="ctr">
              <a:buNone/>
            </a:pPr>
            <a:r>
              <a:rPr lang="uk-UA" sz="3600" b="1" i="1" dirty="0" err="1" smtClean="0"/>
              <a:t>Ім</a:t>
            </a:r>
            <a:r>
              <a:rPr lang="en-US" sz="3600" b="1" i="1" dirty="0" smtClean="0"/>
              <a:t>’</a:t>
            </a:r>
            <a:r>
              <a:rPr lang="uk-UA" sz="3600" b="1" i="1" dirty="0" smtClean="0"/>
              <a:t>я-списку.</a:t>
            </a:r>
            <a:r>
              <a:rPr lang="en-US" sz="3600" b="1" i="1" dirty="0" err="1" smtClean="0"/>
              <a:t>CopyTo</a:t>
            </a:r>
            <a:r>
              <a:rPr lang="en-US" sz="3600" b="1" i="1" dirty="0" smtClean="0"/>
              <a:t>(</a:t>
            </a:r>
            <a:r>
              <a:rPr lang="uk-UA" sz="3600" b="1" i="1" dirty="0" err="1" smtClean="0">
                <a:solidFill>
                  <a:srgbClr val="0066FF"/>
                </a:solidFill>
              </a:rPr>
              <a:t>ім</a:t>
            </a:r>
            <a:r>
              <a:rPr lang="en-US" sz="3600" b="1" i="1" dirty="0" smtClean="0">
                <a:solidFill>
                  <a:srgbClr val="0066FF"/>
                </a:solidFill>
              </a:rPr>
              <a:t>’</a:t>
            </a:r>
            <a:r>
              <a:rPr lang="uk-UA" sz="3600" b="1" i="1" dirty="0" err="1" smtClean="0">
                <a:solidFill>
                  <a:srgbClr val="0066FF"/>
                </a:solidFill>
              </a:rPr>
              <a:t>я_масиву</a:t>
            </a:r>
            <a:r>
              <a:rPr lang="en-US" sz="3600" b="1" i="1" dirty="0" smtClean="0"/>
              <a:t>);</a:t>
            </a:r>
            <a:endParaRPr lang="ru-RU" sz="3600" b="1" i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942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00208"/>
            <a:ext cx="12192000" cy="67577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using System;</a:t>
            </a:r>
            <a:br>
              <a:rPr lang="en-US" b="1" dirty="0"/>
            </a:br>
            <a:r>
              <a:rPr lang="en-US" b="1" dirty="0"/>
              <a:t>using </a:t>
            </a:r>
            <a:r>
              <a:rPr lang="en-US" b="1" dirty="0" err="1"/>
              <a:t>System.Collections.Generic</a:t>
            </a:r>
            <a:r>
              <a:rPr lang="en-US" b="1" dirty="0"/>
              <a:t>;// Don't forget to insert!</a:t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namespace copyto1</a:t>
            </a:r>
            <a:br>
              <a:rPr lang="en-US" b="1" dirty="0"/>
            </a:br>
            <a:r>
              <a:rPr lang="en-US" b="1" dirty="0"/>
              <a:t>{</a:t>
            </a:r>
            <a:br>
              <a:rPr lang="en-US" b="1" dirty="0"/>
            </a:br>
            <a:r>
              <a:rPr lang="en-US" b="1" dirty="0"/>
              <a:t>    class Program</a:t>
            </a:r>
            <a:br>
              <a:rPr lang="en-US" b="1" dirty="0"/>
            </a:br>
            <a:r>
              <a:rPr lang="en-US" b="1" dirty="0"/>
              <a:t>    {</a:t>
            </a:r>
            <a:br>
              <a:rPr lang="en-US" b="1" dirty="0"/>
            </a:br>
            <a:r>
              <a:rPr lang="en-US" b="1" dirty="0"/>
              <a:t>        public static void Main(string[] </a:t>
            </a:r>
            <a:r>
              <a:rPr lang="en-US" b="1" dirty="0" err="1"/>
              <a:t>args</a:t>
            </a:r>
            <a:r>
              <a:rPr lang="en-US" b="1" dirty="0"/>
              <a:t>)</a:t>
            </a:r>
            <a:br>
              <a:rPr lang="en-US" b="1" dirty="0"/>
            </a:br>
            <a:r>
              <a:rPr lang="en-US" b="1" dirty="0"/>
              <a:t>        {</a:t>
            </a:r>
            <a:br>
              <a:rPr lang="en-US" b="1" dirty="0"/>
            </a:br>
            <a:r>
              <a:rPr lang="en-US" b="1" dirty="0"/>
              <a:t>            List&lt;string&gt; </a:t>
            </a:r>
            <a:r>
              <a:rPr lang="en-US" b="1" dirty="0" err="1"/>
              <a:t>str</a:t>
            </a:r>
            <a:r>
              <a:rPr lang="en-US" b="1" dirty="0"/>
              <a:t>=new List&lt;string</a:t>
            </a:r>
            <a:r>
              <a:rPr lang="en-US" b="1" dirty="0" smtClean="0"/>
              <a:t>&gt;();</a:t>
            </a:r>
          </a:p>
          <a:p>
            <a:pPr marL="0" indent="0">
              <a:buNone/>
            </a:pPr>
            <a:r>
              <a:rPr lang="en-US" b="1" dirty="0"/>
              <a:t>    </a:t>
            </a:r>
            <a:r>
              <a:rPr lang="en-US" b="1" dirty="0" smtClean="0"/>
              <a:t>	</a:t>
            </a:r>
            <a:r>
              <a:rPr lang="en-US" b="1" dirty="0" err="1" smtClean="0"/>
              <a:t>str.Add</a:t>
            </a:r>
            <a:r>
              <a:rPr lang="en-US" b="1" dirty="0"/>
              <a:t>("</a:t>
            </a:r>
            <a:r>
              <a:rPr lang="ru-RU" b="1" dirty="0"/>
              <a:t>С</a:t>
            </a:r>
            <a:r>
              <a:rPr lang="en-US" b="1" dirty="0" err="1"/>
              <a:t>i</a:t>
            </a:r>
            <a:r>
              <a:rPr lang="ru-RU" b="1" dirty="0"/>
              <a:t>дало </a:t>
            </a:r>
            <a:r>
              <a:rPr lang="ru-RU" b="1" dirty="0" err="1"/>
              <a:t>сонце</a:t>
            </a:r>
            <a:r>
              <a:rPr lang="ru-RU" b="1" dirty="0"/>
              <a:t>");</a:t>
            </a:r>
            <a:br>
              <a:rPr lang="ru-RU" b="1" dirty="0"/>
            </a:br>
            <a:r>
              <a:rPr lang="ru-RU" b="1" dirty="0"/>
              <a:t>            </a:t>
            </a:r>
            <a:r>
              <a:rPr lang="en-US" b="1" dirty="0" err="1"/>
              <a:t>str.Add</a:t>
            </a:r>
            <a:r>
              <a:rPr lang="en-US" b="1" dirty="0"/>
              <a:t>("</a:t>
            </a:r>
            <a:r>
              <a:rPr lang="ru-RU" b="1" dirty="0"/>
              <a:t>Кури с</a:t>
            </a:r>
            <a:r>
              <a:rPr lang="en-US" b="1" dirty="0" err="1"/>
              <a:t>i</a:t>
            </a:r>
            <a:r>
              <a:rPr lang="ru-RU" b="1" dirty="0"/>
              <a:t>ли ");</a:t>
            </a:r>
            <a:br>
              <a:rPr lang="ru-RU" b="1" dirty="0"/>
            </a:br>
            <a:r>
              <a:rPr lang="ru-RU" b="1" dirty="0"/>
              <a:t>            </a:t>
            </a:r>
            <a:r>
              <a:rPr lang="en-US" b="1" dirty="0" err="1"/>
              <a:t>str.Add</a:t>
            </a:r>
            <a:r>
              <a:rPr lang="en-US" b="1" dirty="0"/>
              <a:t>("</a:t>
            </a:r>
            <a:r>
              <a:rPr lang="ru-RU" b="1" dirty="0" err="1"/>
              <a:t>Зварив</a:t>
            </a:r>
            <a:r>
              <a:rPr lang="ru-RU" b="1" dirty="0"/>
              <a:t> д</a:t>
            </a:r>
            <a:r>
              <a:rPr lang="en-US" b="1" dirty="0" err="1"/>
              <a:t>i</a:t>
            </a:r>
            <a:r>
              <a:rPr lang="ru-RU" b="1" dirty="0"/>
              <a:t>д юшку ");</a:t>
            </a:r>
            <a:br>
              <a:rPr lang="ru-RU" b="1" dirty="0"/>
            </a:br>
            <a:r>
              <a:rPr lang="ru-RU" b="1" dirty="0"/>
              <a:t>            </a:t>
            </a:r>
            <a:r>
              <a:rPr lang="en-US" b="1" dirty="0" err="1"/>
              <a:t>str.Add</a:t>
            </a:r>
            <a:r>
              <a:rPr lang="en-US" b="1" dirty="0"/>
              <a:t>("</a:t>
            </a:r>
            <a:r>
              <a:rPr lang="ru-RU" b="1" dirty="0"/>
              <a:t>А </a:t>
            </a:r>
            <a:r>
              <a:rPr lang="ru-RU" b="1" dirty="0" err="1" smtClean="0"/>
              <a:t>коти</a:t>
            </a:r>
            <a:r>
              <a:rPr lang="ru-RU" b="1" dirty="0" smtClean="0"/>
              <a:t> </a:t>
            </a:r>
            <a:r>
              <a:rPr lang="ru-RU" b="1" dirty="0" err="1" smtClean="0"/>
              <a:t>поїли</a:t>
            </a:r>
            <a:r>
              <a:rPr lang="ru-RU" b="1" dirty="0" smtClean="0"/>
              <a:t>");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err="1"/>
              <a:t>str.Add</a:t>
            </a:r>
            <a:r>
              <a:rPr lang="en-US" b="1" dirty="0"/>
              <a:t>("</a:t>
            </a:r>
            <a:r>
              <a:rPr lang="ru-RU" b="1" dirty="0"/>
              <a:t>Дарма </a:t>
            </a:r>
            <a:r>
              <a:rPr lang="ru-RU" b="1" dirty="0" err="1"/>
              <a:t>кишечки</a:t>
            </a:r>
            <a:r>
              <a:rPr lang="ru-RU" b="1" dirty="0"/>
              <a:t> </a:t>
            </a:r>
            <a:r>
              <a:rPr lang="ru-RU" b="1" dirty="0" err="1"/>
              <a:t>бурмот</a:t>
            </a:r>
            <a:r>
              <a:rPr lang="en-US" b="1" dirty="0" err="1"/>
              <a:t>i</a:t>
            </a:r>
            <a:r>
              <a:rPr lang="ru-RU" b="1" dirty="0"/>
              <a:t>ли.");</a:t>
            </a:r>
            <a:endParaRPr lang="en-US" b="1" dirty="0" smtClean="0"/>
          </a:p>
          <a:p>
            <a:pPr marL="0" indent="0">
              <a:buNone/>
            </a:pPr>
            <a:r>
              <a:rPr lang="ru-RU" b="1" dirty="0"/>
              <a:t>    </a:t>
            </a:r>
            <a:r>
              <a:rPr lang="en-US" b="1" dirty="0" err="1"/>
              <a:t>foreach</a:t>
            </a:r>
            <a:r>
              <a:rPr lang="en-US" b="1" dirty="0"/>
              <a:t>(string w in </a:t>
            </a:r>
            <a:r>
              <a:rPr lang="en-US" b="1" dirty="0" err="1"/>
              <a:t>str</a:t>
            </a:r>
            <a:r>
              <a:rPr lang="en-US" b="1" dirty="0"/>
              <a:t>)</a:t>
            </a:r>
            <a:br>
              <a:rPr lang="en-US" b="1" dirty="0"/>
            </a:br>
            <a:r>
              <a:rPr lang="en-US" b="1" dirty="0"/>
              <a:t>            {</a:t>
            </a:r>
            <a:br>
              <a:rPr lang="en-US" b="1" dirty="0"/>
            </a:br>
            <a:r>
              <a:rPr lang="en-US" b="1" dirty="0"/>
              <a:t>    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(w);</a:t>
            </a:r>
            <a:br>
              <a:rPr lang="en-US" b="1" dirty="0"/>
            </a:br>
            <a:r>
              <a:rPr lang="en-US" b="1" dirty="0"/>
              <a:t>            }</a:t>
            </a:r>
            <a:endParaRPr lang="ru-RU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67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string [] </a:t>
            </a:r>
            <a:r>
              <a:rPr lang="en-US" b="1" dirty="0" err="1"/>
              <a:t>masuv</a:t>
            </a:r>
            <a:r>
              <a:rPr lang="en-US" b="1" dirty="0"/>
              <a:t>=new string[10];</a:t>
            </a:r>
            <a:br>
              <a:rPr lang="en-US" b="1" dirty="0"/>
            </a:br>
            <a:r>
              <a:rPr lang="en-US" b="1" dirty="0"/>
              <a:t>         </a:t>
            </a:r>
            <a:r>
              <a:rPr lang="en-US" sz="3200" b="1" dirty="0">
                <a:solidFill>
                  <a:srgbClr val="C00000"/>
                </a:solidFill>
              </a:rPr>
              <a:t>   </a:t>
            </a:r>
            <a:r>
              <a:rPr lang="en-US" sz="3200" b="1" dirty="0" err="1">
                <a:solidFill>
                  <a:srgbClr val="C00000"/>
                </a:solidFill>
              </a:rPr>
              <a:t>str.CopyTo</a:t>
            </a:r>
            <a:r>
              <a:rPr lang="en-US" sz="3200" b="1" dirty="0">
                <a:solidFill>
                  <a:srgbClr val="C00000"/>
                </a:solidFill>
              </a:rPr>
              <a:t>(</a:t>
            </a:r>
            <a:r>
              <a:rPr lang="en-US" sz="3200" b="1" dirty="0" err="1">
                <a:solidFill>
                  <a:srgbClr val="C00000"/>
                </a:solidFill>
              </a:rPr>
              <a:t>masuv</a:t>
            </a:r>
            <a:r>
              <a:rPr lang="en-US" sz="3200" b="1" dirty="0">
                <a:solidFill>
                  <a:srgbClr val="C00000"/>
                </a:solidFill>
              </a:rPr>
              <a:t>);</a:t>
            </a:r>
            <a:br>
              <a:rPr lang="en-US" sz="3200" b="1" dirty="0">
                <a:solidFill>
                  <a:srgbClr val="C00000"/>
                </a:solidFill>
              </a:rPr>
            </a:br>
            <a:r>
              <a:rPr lang="en-US" b="1" dirty="0"/>
              <a:t>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("\n\n");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foreach</a:t>
            </a:r>
            <a:r>
              <a:rPr lang="en-US" b="1" dirty="0"/>
              <a:t>(string w in </a:t>
            </a:r>
            <a:r>
              <a:rPr lang="en-US" b="1" dirty="0" err="1"/>
              <a:t>masuv</a:t>
            </a:r>
            <a:r>
              <a:rPr lang="en-US" b="1" dirty="0"/>
              <a:t>)</a:t>
            </a:r>
            <a:br>
              <a:rPr lang="en-US" b="1" dirty="0"/>
            </a:br>
            <a:r>
              <a:rPr lang="en-US" b="1" dirty="0"/>
              <a:t>            {</a:t>
            </a:r>
            <a:br>
              <a:rPr lang="en-US" b="1" dirty="0"/>
            </a:br>
            <a:r>
              <a:rPr lang="en-US" b="1" dirty="0"/>
              <a:t>    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(w);</a:t>
            </a:r>
            <a:br>
              <a:rPr lang="en-US" b="1" dirty="0"/>
            </a:br>
            <a:r>
              <a:rPr lang="en-US" b="1" dirty="0"/>
              <a:t>            }  </a:t>
            </a:r>
            <a:endParaRPr lang="en-US" b="1" dirty="0" smtClean="0"/>
          </a:p>
          <a:p>
            <a:pPr marL="0" indent="0">
              <a:buNone/>
            </a:pPr>
            <a:r>
              <a:rPr lang="en-US" sz="3500" b="1" dirty="0" err="1" smtClean="0"/>
              <a:t>str.CopyTo</a:t>
            </a:r>
            <a:r>
              <a:rPr lang="en-US" sz="3500" b="1" dirty="0" smtClean="0"/>
              <a:t>(2,masuv,</a:t>
            </a:r>
            <a:r>
              <a:rPr lang="en-US" sz="3500" b="1" dirty="0"/>
              <a:t>6</a:t>
            </a:r>
            <a:r>
              <a:rPr lang="en-US" sz="3500" b="1" dirty="0" smtClean="0"/>
              <a:t>,3); </a:t>
            </a:r>
            <a:r>
              <a:rPr lang="en-US" sz="2600" b="1" dirty="0" smtClean="0"/>
              <a:t>// </a:t>
            </a:r>
            <a:r>
              <a:rPr lang="uk-UA" sz="2600" b="1" dirty="0" smtClean="0"/>
              <a:t>3 елемента із списку після </a:t>
            </a:r>
            <a:r>
              <a:rPr lang="uk-UA" sz="2600" b="1" dirty="0" err="1" smtClean="0"/>
              <a:t>індекса</a:t>
            </a:r>
            <a:r>
              <a:rPr lang="uk-UA" sz="2600" b="1" dirty="0" smtClean="0"/>
              <a:t> 2</a:t>
            </a:r>
          </a:p>
          <a:p>
            <a:pPr marL="0" indent="0">
              <a:buNone/>
            </a:pPr>
            <a:r>
              <a:rPr lang="en-US" sz="2600" b="1" dirty="0" smtClean="0"/>
              <a:t>//</a:t>
            </a:r>
            <a:r>
              <a:rPr lang="uk-UA" sz="2600" b="1" dirty="0" smtClean="0"/>
              <a:t>скопіювати в масив після </a:t>
            </a:r>
            <a:r>
              <a:rPr lang="uk-UA" sz="2600" b="1" dirty="0" err="1" smtClean="0"/>
              <a:t>індекса</a:t>
            </a:r>
            <a:r>
              <a:rPr lang="uk-UA" sz="2600" b="1" dirty="0" smtClean="0"/>
              <a:t> 6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("\n\n");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foreach</a:t>
            </a:r>
            <a:r>
              <a:rPr lang="en-US" b="1" dirty="0"/>
              <a:t>(string w in </a:t>
            </a:r>
            <a:r>
              <a:rPr lang="en-US" b="1" dirty="0" err="1"/>
              <a:t>masuv</a:t>
            </a:r>
            <a:r>
              <a:rPr lang="en-US" b="1" dirty="0"/>
              <a:t>)</a:t>
            </a:r>
            <a:br>
              <a:rPr lang="en-US" b="1" dirty="0"/>
            </a:br>
            <a:r>
              <a:rPr lang="en-US" b="1" dirty="0"/>
              <a:t>            {</a:t>
            </a:r>
            <a:br>
              <a:rPr lang="en-US" b="1" dirty="0"/>
            </a:br>
            <a:r>
              <a:rPr lang="en-US" b="1" dirty="0"/>
              <a:t>    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(w);</a:t>
            </a:r>
            <a:br>
              <a:rPr lang="en-US" b="1" dirty="0"/>
            </a:br>
            <a:r>
              <a:rPr lang="en-US" b="1" dirty="0"/>
              <a:t>            }    </a:t>
            </a:r>
            <a:br>
              <a:rPr lang="en-US" b="1" dirty="0"/>
            </a:br>
            <a:r>
              <a:rPr lang="en-US" b="1" dirty="0"/>
              <a:t>            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Console.Write</a:t>
            </a:r>
            <a:r>
              <a:rPr lang="en-US" b="1" dirty="0"/>
              <a:t>("Press any key to continue . . . ");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Console.ReadKey</a:t>
            </a:r>
            <a:r>
              <a:rPr lang="en-US" b="1" dirty="0"/>
              <a:t>(true);</a:t>
            </a:r>
            <a:br>
              <a:rPr lang="en-US" b="1" dirty="0"/>
            </a:br>
            <a:r>
              <a:rPr lang="en-US" b="1" dirty="0"/>
              <a:t>        }</a:t>
            </a:r>
            <a:br>
              <a:rPr lang="en-US" b="1" dirty="0"/>
            </a:br>
            <a:r>
              <a:rPr lang="en-US" b="1" dirty="0"/>
              <a:t>    }</a:t>
            </a:r>
            <a:br>
              <a:rPr lang="en-US" b="1" dirty="0"/>
            </a:br>
            <a:r>
              <a:rPr lang="en-US" b="1" dirty="0"/>
              <a:t>}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/>
              <a:t>           </a:t>
            </a:r>
            <a:endParaRPr lang="ru-RU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55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25260"/>
            <a:ext cx="12087616" cy="67327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class</a:t>
            </a:r>
            <a:r>
              <a:rPr lang="en-US" b="1" dirty="0"/>
              <a:t> Program</a:t>
            </a:r>
            <a:br>
              <a:rPr lang="en-US" b="1" dirty="0"/>
            </a:br>
            <a:r>
              <a:rPr lang="en-US" b="1" dirty="0"/>
              <a:t>    {        </a:t>
            </a:r>
            <a:br>
              <a:rPr lang="en-US" b="1" dirty="0"/>
            </a:br>
            <a:r>
              <a:rPr lang="en-US" b="1" dirty="0"/>
              <a:t>        </a:t>
            </a:r>
            <a:r>
              <a:rPr lang="en-US" b="1" dirty="0">
                <a:solidFill>
                  <a:srgbClr val="0000FF"/>
                </a:solidFill>
              </a:rPr>
              <a:t>public</a:t>
            </a:r>
            <a:r>
              <a:rPr lang="en-US" b="1" dirty="0"/>
              <a:t> </a:t>
            </a:r>
            <a:r>
              <a:rPr lang="en-US" b="1" dirty="0">
                <a:solidFill>
                  <a:srgbClr val="A52A2A"/>
                </a:solidFill>
              </a:rPr>
              <a:t>static</a:t>
            </a:r>
            <a:r>
              <a:rPr lang="en-US" b="1" dirty="0"/>
              <a:t> </a:t>
            </a:r>
            <a:r>
              <a:rPr lang="en-US" b="1" dirty="0">
                <a:solidFill>
                  <a:srgbClr val="FF0000"/>
                </a:solidFill>
              </a:rPr>
              <a:t>void</a:t>
            </a:r>
            <a:r>
              <a:rPr lang="en-US" b="1" dirty="0"/>
              <a:t> </a:t>
            </a:r>
            <a:r>
              <a:rPr lang="en-US" b="1" dirty="0">
                <a:solidFill>
                  <a:srgbClr val="191970"/>
                </a:solidFill>
              </a:rPr>
              <a:t>Main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</a:rPr>
              <a:t>string</a:t>
            </a:r>
            <a:r>
              <a:rPr lang="en-US" b="1" dirty="0"/>
              <a:t>[] </a:t>
            </a:r>
            <a:r>
              <a:rPr lang="en-US" b="1" dirty="0" err="1"/>
              <a:t>args</a:t>
            </a:r>
            <a:r>
              <a:rPr lang="en-US" b="1" dirty="0"/>
              <a:t>)</a:t>
            </a:r>
            <a:br>
              <a:rPr lang="en-US" b="1" dirty="0"/>
            </a:br>
            <a:r>
              <a:rPr lang="en-US" b="1" dirty="0"/>
              <a:t>        {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>
                <a:solidFill>
                  <a:srgbClr val="FF0000"/>
                </a:solidFill>
              </a:rPr>
              <a:t>double</a:t>
            </a:r>
            <a:r>
              <a:rPr lang="en-US" b="1" dirty="0"/>
              <a:t> </a:t>
            </a:r>
            <a:r>
              <a:rPr lang="en-US" b="1" dirty="0" err="1"/>
              <a:t>x,y</a:t>
            </a:r>
            <a:r>
              <a:rPr lang="en-US" b="1" dirty="0"/>
              <a:t> 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</a:t>
            </a:r>
            <a:r>
              <a:rPr lang="en-US" b="1" dirty="0" err="1">
                <a:solidFill>
                  <a:srgbClr val="191970"/>
                </a:solidFill>
              </a:rPr>
              <a:t>WriteLine</a:t>
            </a:r>
            <a:r>
              <a:rPr lang="en-US" b="1" dirty="0"/>
              <a:t>(</a:t>
            </a:r>
            <a:r>
              <a:rPr lang="en-US" b="1" dirty="0">
                <a:solidFill>
                  <a:srgbClr val="0000FF"/>
                </a:solidFill>
              </a:rPr>
              <a:t>"Enter x="</a:t>
            </a:r>
            <a:r>
              <a:rPr lang="en-US" b="1" dirty="0"/>
              <a:t>);</a:t>
            </a:r>
            <a:br>
              <a:rPr lang="en-US" b="1" dirty="0"/>
            </a:br>
            <a:r>
              <a:rPr lang="en-US" b="1" dirty="0"/>
              <a:t>            x=</a:t>
            </a:r>
            <a:r>
              <a:rPr lang="en-US" b="1" dirty="0" err="1"/>
              <a:t>Convert.</a:t>
            </a:r>
            <a:r>
              <a:rPr lang="en-US" b="1" dirty="0" err="1">
                <a:solidFill>
                  <a:srgbClr val="191970"/>
                </a:solidFill>
              </a:rPr>
              <a:t>ToDouble</a:t>
            </a:r>
            <a:r>
              <a:rPr lang="en-US" b="1" dirty="0"/>
              <a:t>(</a:t>
            </a:r>
            <a:r>
              <a:rPr lang="en-US" b="1" dirty="0" err="1"/>
              <a:t>Console.</a:t>
            </a:r>
            <a:r>
              <a:rPr lang="en-US" b="1" dirty="0" err="1">
                <a:solidFill>
                  <a:srgbClr val="191970"/>
                </a:solidFill>
              </a:rPr>
              <a:t>ReadLine</a:t>
            </a:r>
            <a:r>
              <a:rPr lang="en-US" b="1" dirty="0"/>
              <a:t>());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</a:t>
            </a:r>
            <a:r>
              <a:rPr lang="en-US" b="1" dirty="0" err="1">
                <a:solidFill>
                  <a:srgbClr val="191970"/>
                </a:solidFill>
              </a:rPr>
              <a:t>WriteLine</a:t>
            </a:r>
            <a:r>
              <a:rPr lang="en-US" b="1" dirty="0"/>
              <a:t>(</a:t>
            </a:r>
            <a:r>
              <a:rPr lang="en-US" b="1" dirty="0">
                <a:solidFill>
                  <a:srgbClr val="0000FF"/>
                </a:solidFill>
              </a:rPr>
              <a:t>"Enter y="</a:t>
            </a:r>
            <a:r>
              <a:rPr lang="en-US" b="1" dirty="0"/>
              <a:t>);</a:t>
            </a:r>
            <a:br>
              <a:rPr lang="en-US" b="1" dirty="0"/>
            </a:br>
            <a:r>
              <a:rPr lang="en-US" b="1" dirty="0"/>
              <a:t>            y=</a:t>
            </a:r>
            <a:r>
              <a:rPr lang="en-US" b="1" dirty="0" err="1"/>
              <a:t>Convert.</a:t>
            </a:r>
            <a:r>
              <a:rPr lang="en-US" b="1" dirty="0" err="1">
                <a:solidFill>
                  <a:srgbClr val="191970"/>
                </a:solidFill>
              </a:rPr>
              <a:t>ToDouble</a:t>
            </a:r>
            <a:r>
              <a:rPr lang="en-US" b="1" dirty="0"/>
              <a:t>(</a:t>
            </a:r>
            <a:r>
              <a:rPr lang="en-US" b="1" dirty="0" err="1"/>
              <a:t>Console.</a:t>
            </a:r>
            <a:r>
              <a:rPr lang="en-US" b="1" dirty="0" err="1">
                <a:solidFill>
                  <a:srgbClr val="191970"/>
                </a:solidFill>
              </a:rPr>
              <a:t>ReadLine</a:t>
            </a:r>
            <a:r>
              <a:rPr lang="en-US" b="1" dirty="0"/>
              <a:t>());</a:t>
            </a:r>
            <a:br>
              <a:rPr lang="en-US" b="1" dirty="0"/>
            </a:br>
            <a:r>
              <a:rPr lang="en-US" b="1" dirty="0"/>
              <a:t>            A </a:t>
            </a:r>
            <a:r>
              <a:rPr lang="en-US" b="1" dirty="0" err="1"/>
              <a:t>ob</a:t>
            </a:r>
            <a:r>
              <a:rPr lang="en-US" b="1" dirty="0"/>
              <a:t>=</a:t>
            </a:r>
            <a:r>
              <a:rPr lang="en-US" b="1" dirty="0">
                <a:solidFill>
                  <a:srgbClr val="008B8B"/>
                </a:solidFill>
              </a:rPr>
              <a:t>new</a:t>
            </a:r>
            <a:r>
              <a:rPr lang="en-US" b="1" dirty="0"/>
              <a:t> </a:t>
            </a:r>
            <a:r>
              <a:rPr lang="en-US" b="1" dirty="0">
                <a:solidFill>
                  <a:srgbClr val="191970"/>
                </a:solidFill>
              </a:rPr>
              <a:t>A</a:t>
            </a:r>
            <a:r>
              <a:rPr lang="en-US" b="1" dirty="0"/>
              <a:t>(</a:t>
            </a:r>
            <a:r>
              <a:rPr lang="en-US" b="1" dirty="0" err="1"/>
              <a:t>x,y</a:t>
            </a:r>
            <a:r>
              <a:rPr lang="en-US" b="1" dirty="0"/>
              <a:t>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>
                <a:solidFill>
                  <a:srgbClr val="FF0000"/>
                </a:solidFill>
              </a:rPr>
              <a:t>double</a:t>
            </a:r>
            <a:r>
              <a:rPr lang="en-US" b="1" dirty="0"/>
              <a:t> r;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smtClean="0"/>
              <a:t>r=</a:t>
            </a:r>
            <a:r>
              <a:rPr lang="en-US" b="1" dirty="0" err="1" smtClean="0"/>
              <a:t>ob.vidst</a:t>
            </a:r>
            <a:r>
              <a:rPr lang="en-US" b="1" dirty="0" smtClean="0"/>
              <a:t>();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</a:t>
            </a:r>
            <a:r>
              <a:rPr lang="en-US" b="1" dirty="0" err="1">
                <a:solidFill>
                  <a:srgbClr val="191970"/>
                </a:solidFill>
              </a:rPr>
              <a:t>WriteLine</a:t>
            </a:r>
            <a:r>
              <a:rPr lang="en-US" b="1" dirty="0"/>
              <a:t>(r);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</a:t>
            </a:r>
            <a:r>
              <a:rPr lang="en-US" b="1" dirty="0" err="1">
                <a:solidFill>
                  <a:srgbClr val="191970"/>
                </a:solidFill>
              </a:rPr>
              <a:t>WriteLine</a:t>
            </a:r>
            <a:r>
              <a:rPr lang="en-US" b="1" dirty="0"/>
              <a:t>(</a:t>
            </a:r>
            <a:r>
              <a:rPr lang="en-US" b="1" dirty="0">
                <a:solidFill>
                  <a:srgbClr val="0000FF"/>
                </a:solidFill>
              </a:rPr>
              <a:t>"</a:t>
            </a:r>
            <a:r>
              <a:rPr lang="ru-RU" b="1" dirty="0" err="1">
                <a:solidFill>
                  <a:srgbClr val="0000FF"/>
                </a:solidFill>
              </a:rPr>
              <a:t>Бувайте</a:t>
            </a:r>
            <a:r>
              <a:rPr lang="ru-RU" b="1" dirty="0">
                <a:solidFill>
                  <a:srgbClr val="0000FF"/>
                </a:solidFill>
              </a:rPr>
              <a:t>!"</a:t>
            </a:r>
            <a:r>
              <a:rPr lang="ru-RU" b="1" dirty="0"/>
              <a:t>);                                    </a:t>
            </a:r>
            <a:br>
              <a:rPr lang="ru-RU" b="1" dirty="0"/>
            </a:br>
            <a:r>
              <a:rPr lang="ru-RU" b="1" dirty="0"/>
              <a:t>            </a:t>
            </a:r>
            <a:r>
              <a:rPr lang="en-US" b="1" dirty="0" err="1"/>
              <a:t>Console.</a:t>
            </a:r>
            <a:r>
              <a:rPr lang="en-US" b="1" dirty="0" err="1">
                <a:solidFill>
                  <a:srgbClr val="191970"/>
                </a:solidFill>
              </a:rPr>
              <a:t>Write</a:t>
            </a:r>
            <a:r>
              <a:rPr lang="en-US" b="1" dirty="0"/>
              <a:t>(</a:t>
            </a:r>
            <a:r>
              <a:rPr lang="en-US" b="1" dirty="0">
                <a:solidFill>
                  <a:srgbClr val="0000FF"/>
                </a:solidFill>
              </a:rPr>
              <a:t>"Press any key to continue . . . "</a:t>
            </a:r>
            <a:r>
              <a:rPr lang="en-US" b="1" dirty="0"/>
              <a:t>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</a:t>
            </a:r>
            <a:r>
              <a:rPr lang="en-US" b="1" dirty="0" err="1">
                <a:solidFill>
                  <a:srgbClr val="191970"/>
                </a:solidFill>
              </a:rPr>
              <a:t>ReadKey</a:t>
            </a:r>
            <a:r>
              <a:rPr lang="en-US" b="1" dirty="0"/>
              <a:t>(</a:t>
            </a:r>
            <a:r>
              <a:rPr lang="en-US" b="1" dirty="0">
                <a:solidFill>
                  <a:srgbClr val="008B8B"/>
                </a:solidFill>
              </a:rPr>
              <a:t>true</a:t>
            </a:r>
            <a:r>
              <a:rPr lang="en-US" b="1" dirty="0"/>
              <a:t>);</a:t>
            </a:r>
            <a:br>
              <a:rPr lang="en-US" b="1" dirty="0"/>
            </a:br>
            <a:r>
              <a:rPr lang="en-US" b="1" dirty="0"/>
              <a:t>        }</a:t>
            </a:r>
            <a:br>
              <a:rPr lang="en-US" b="1" dirty="0"/>
            </a:br>
            <a:r>
              <a:rPr lang="en-US" b="1" dirty="0"/>
              <a:t>    }</a:t>
            </a:r>
            <a:br>
              <a:rPr lang="en-US" b="1" dirty="0"/>
            </a:br>
            <a:r>
              <a:rPr lang="en-US" b="1" dirty="0"/>
              <a:t>}</a:t>
            </a:r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CB30B-386F-4139-ACE3-B6A338A6446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95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626" y="-70739"/>
            <a:ext cx="9861558" cy="788924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29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312" y="137786"/>
            <a:ext cx="11203488" cy="6039177"/>
          </a:xfrm>
        </p:spPr>
        <p:txBody>
          <a:bodyPr/>
          <a:lstStyle/>
          <a:p>
            <a:pPr marL="0" indent="0" algn="ctr">
              <a:buNone/>
            </a:pPr>
            <a:r>
              <a:rPr lang="uk-UA" b="1" i="1" dirty="0" smtClean="0"/>
              <a:t>Приклад роботи із </a:t>
            </a:r>
            <a:r>
              <a:rPr lang="uk-UA" b="1" i="1" dirty="0" err="1" smtClean="0"/>
              <a:t>стеком</a:t>
            </a:r>
            <a:endParaRPr lang="uk-UA" b="1" i="1" dirty="0" smtClean="0"/>
          </a:p>
          <a:p>
            <a:pPr marL="0" indent="0" algn="ctr">
              <a:buNone/>
            </a:pPr>
            <a:endParaRPr lang="ru-RU" b="1" i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46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12734"/>
            <a:ext cx="12192000" cy="67452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using System;</a:t>
            </a:r>
            <a:br>
              <a:rPr lang="en-US" b="1" dirty="0"/>
            </a:br>
            <a:r>
              <a:rPr lang="en-US" b="1" dirty="0">
                <a:solidFill>
                  <a:srgbClr val="0066FF"/>
                </a:solidFill>
              </a:rPr>
              <a:t>//using System.Collections; </a:t>
            </a:r>
            <a:r>
              <a:rPr lang="ru-RU" b="1" dirty="0">
                <a:solidFill>
                  <a:srgbClr val="0066FF"/>
                </a:solidFill>
              </a:rPr>
              <a:t>Тут </a:t>
            </a:r>
            <a:r>
              <a:rPr lang="ru-RU" b="1" dirty="0" err="1">
                <a:solidFill>
                  <a:srgbClr val="0066FF"/>
                </a:solidFill>
              </a:rPr>
              <a:t>нетипізовані</a:t>
            </a:r>
            <a:r>
              <a:rPr lang="ru-RU" b="1" dirty="0">
                <a:solidFill>
                  <a:srgbClr val="0066FF"/>
                </a:solidFill>
              </a:rPr>
              <a:t> </a:t>
            </a:r>
            <a:r>
              <a:rPr lang="ru-RU" b="1" dirty="0" err="1">
                <a:solidFill>
                  <a:srgbClr val="0066FF"/>
                </a:solidFill>
              </a:rPr>
              <a:t>колекції</a:t>
            </a:r>
            <a:r>
              <a:rPr lang="ru-RU" b="1" dirty="0">
                <a:solidFill>
                  <a:srgbClr val="0066FF"/>
                </a:solidFill>
              </a:rPr>
              <a:t>. В </a:t>
            </a:r>
            <a:r>
              <a:rPr lang="ru-RU" b="1" dirty="0" err="1">
                <a:solidFill>
                  <a:srgbClr val="0066FF"/>
                </a:solidFill>
              </a:rPr>
              <a:t>даному</a:t>
            </a:r>
            <a:r>
              <a:rPr lang="ru-RU" b="1" dirty="0">
                <a:solidFill>
                  <a:srgbClr val="0066FF"/>
                </a:solidFill>
              </a:rPr>
              <a:t> </a:t>
            </a:r>
            <a:r>
              <a:rPr lang="ru-RU" b="1" dirty="0" err="1">
                <a:solidFill>
                  <a:srgbClr val="0066FF"/>
                </a:solidFill>
              </a:rPr>
              <a:t>випадку</a:t>
            </a:r>
            <a:r>
              <a:rPr lang="ru-RU" b="1" dirty="0">
                <a:solidFill>
                  <a:srgbClr val="0066FF"/>
                </a:solidFill>
              </a:rPr>
              <a:t> </a:t>
            </a:r>
            <a:r>
              <a:rPr lang="ru-RU" b="1" dirty="0" err="1">
                <a:solidFill>
                  <a:srgbClr val="0066FF"/>
                </a:solidFill>
              </a:rPr>
              <a:t>непотрібні</a:t>
            </a:r>
            <a:r>
              <a:rPr lang="ru-RU" b="1" dirty="0">
                <a:solidFill>
                  <a:srgbClr val="0066FF"/>
                </a:solidFill>
              </a:rPr>
              <a:t> </a:t>
            </a:r>
            <a:br>
              <a:rPr lang="ru-RU" b="1" dirty="0">
                <a:solidFill>
                  <a:srgbClr val="0066FF"/>
                </a:solidFill>
              </a:rPr>
            </a:br>
            <a:r>
              <a:rPr lang="en-US" b="1" dirty="0"/>
              <a:t>using </a:t>
            </a:r>
            <a:r>
              <a:rPr lang="en-US" b="1" dirty="0" err="1"/>
              <a:t>System.Collections.Generic</a:t>
            </a:r>
            <a:r>
              <a:rPr lang="en-US" b="1" dirty="0"/>
              <a:t>; </a:t>
            </a:r>
            <a:r>
              <a:rPr lang="en-US" b="1" i="1" dirty="0">
                <a:solidFill>
                  <a:srgbClr val="FF0000"/>
                </a:solidFill>
              </a:rPr>
              <a:t>//</a:t>
            </a:r>
            <a:r>
              <a:rPr lang="ru-RU" b="1" i="1" dirty="0" err="1">
                <a:solidFill>
                  <a:srgbClr val="FF0000"/>
                </a:solidFill>
              </a:rPr>
              <a:t>Обовязково</a:t>
            </a:r>
            <a:r>
              <a:rPr lang="ru-RU" b="1" i="1" dirty="0">
                <a:solidFill>
                  <a:srgbClr val="FF0000"/>
                </a:solidFill>
              </a:rPr>
              <a:t> </a:t>
            </a:r>
            <a:r>
              <a:rPr lang="ru-RU" b="1" i="1" dirty="0" err="1">
                <a:solidFill>
                  <a:srgbClr val="FF0000"/>
                </a:solidFill>
              </a:rPr>
              <a:t>добавити</a:t>
            </a:r>
            <a:r>
              <a:rPr lang="ru-RU" b="1" i="1" dirty="0">
                <a:solidFill>
                  <a:srgbClr val="FF0000"/>
                </a:solidFill>
              </a:rPr>
              <a:t>!!!</a:t>
            </a:r>
            <a:br>
              <a:rPr lang="ru-RU" b="1" i="1" dirty="0">
                <a:solidFill>
                  <a:srgbClr val="FF0000"/>
                </a:solidFill>
              </a:rPr>
            </a:br>
            <a:r>
              <a:rPr lang="en-US" b="1" dirty="0"/>
              <a:t>namespace stack1</a:t>
            </a:r>
            <a:br>
              <a:rPr lang="en-US" b="1" dirty="0"/>
            </a:br>
            <a:r>
              <a:rPr lang="en-US" b="1" dirty="0"/>
              <a:t>{</a:t>
            </a:r>
            <a:br>
              <a:rPr lang="en-US" b="1" dirty="0"/>
            </a:br>
            <a:r>
              <a:rPr lang="en-US" b="1" dirty="0"/>
              <a:t>    public class man</a:t>
            </a:r>
            <a:br>
              <a:rPr lang="en-US" b="1" dirty="0"/>
            </a:br>
            <a:r>
              <a:rPr lang="en-US" b="1" dirty="0"/>
              <a:t>    {</a:t>
            </a:r>
            <a:br>
              <a:rPr lang="en-US" b="1" dirty="0"/>
            </a:br>
            <a:r>
              <a:rPr lang="en-US" b="1" dirty="0"/>
              <a:t>        string name;</a:t>
            </a:r>
            <a:br>
              <a:rPr lang="en-US" b="1" dirty="0"/>
            </a:br>
            <a:r>
              <a:rPr lang="en-US" b="1" dirty="0"/>
              <a:t>        string address;</a:t>
            </a:r>
            <a:br>
              <a:rPr lang="en-US" b="1" dirty="0"/>
            </a:br>
            <a:r>
              <a:rPr lang="en-US" b="1" dirty="0"/>
              <a:t>        </a:t>
            </a:r>
            <a:r>
              <a:rPr lang="en-US" b="1" dirty="0" err="1"/>
              <a:t>int</a:t>
            </a:r>
            <a:r>
              <a:rPr lang="en-US" b="1" dirty="0"/>
              <a:t> age;        </a:t>
            </a:r>
            <a:br>
              <a:rPr lang="en-US" b="1" dirty="0"/>
            </a:br>
            <a:r>
              <a:rPr lang="en-US" b="1" dirty="0"/>
              <a:t>        public man(string </a:t>
            </a:r>
            <a:r>
              <a:rPr lang="en-US" b="1" dirty="0" err="1"/>
              <a:t>nm,string</a:t>
            </a:r>
            <a:r>
              <a:rPr lang="en-US" b="1" dirty="0"/>
              <a:t> </a:t>
            </a:r>
            <a:r>
              <a:rPr lang="en-US" b="1" dirty="0" err="1"/>
              <a:t>ad,int</a:t>
            </a:r>
            <a:r>
              <a:rPr lang="en-US" b="1" dirty="0"/>
              <a:t> ag)</a:t>
            </a:r>
            <a:br>
              <a:rPr lang="en-US" b="1" dirty="0"/>
            </a:br>
            <a:r>
              <a:rPr lang="en-US" b="1" dirty="0"/>
              <a:t>        {</a:t>
            </a:r>
            <a:br>
              <a:rPr lang="en-US" b="1" dirty="0"/>
            </a:br>
            <a:r>
              <a:rPr lang="en-US" b="1" dirty="0"/>
              <a:t>            name = nm;</a:t>
            </a:r>
            <a:br>
              <a:rPr lang="en-US" b="1" dirty="0"/>
            </a:br>
            <a:r>
              <a:rPr lang="en-US" b="1" dirty="0"/>
              <a:t>            address=ad;</a:t>
            </a:r>
            <a:br>
              <a:rPr lang="en-US" b="1" dirty="0"/>
            </a:br>
            <a:r>
              <a:rPr lang="en-US" b="1" dirty="0"/>
              <a:t>            age=ag;            </a:t>
            </a:r>
            <a:br>
              <a:rPr lang="en-US" b="1" dirty="0"/>
            </a:br>
            <a:r>
              <a:rPr lang="en-US" b="1" dirty="0"/>
              <a:t>        }</a:t>
            </a:r>
            <a:br>
              <a:rPr lang="en-US" b="1" dirty="0"/>
            </a:br>
            <a:r>
              <a:rPr lang="en-US" b="1" dirty="0"/>
              <a:t>       </a:t>
            </a:r>
            <a:r>
              <a:rPr lang="en-US" b="1" dirty="0">
                <a:solidFill>
                  <a:srgbClr val="0066FF"/>
                </a:solidFill>
              </a:rPr>
              <a:t> public override string </a:t>
            </a:r>
            <a:r>
              <a:rPr lang="en-US" b="1" dirty="0" err="1">
                <a:solidFill>
                  <a:srgbClr val="0066FF"/>
                </a:solidFill>
              </a:rPr>
              <a:t>ToString</a:t>
            </a:r>
            <a:r>
              <a:rPr lang="en-US" b="1" dirty="0">
                <a:solidFill>
                  <a:srgbClr val="0066FF"/>
                </a:solidFill>
              </a:rPr>
              <a:t>()</a:t>
            </a:r>
            <a:br>
              <a:rPr lang="en-US" b="1" dirty="0">
                <a:solidFill>
                  <a:srgbClr val="0066FF"/>
                </a:solidFill>
              </a:rPr>
            </a:br>
            <a:r>
              <a:rPr lang="en-US" b="1" dirty="0">
                <a:solidFill>
                  <a:srgbClr val="0066FF"/>
                </a:solidFill>
              </a:rPr>
              <a:t>        {</a:t>
            </a:r>
            <a:br>
              <a:rPr lang="en-US" b="1" dirty="0">
                <a:solidFill>
                  <a:srgbClr val="0066FF"/>
                </a:solidFill>
              </a:rPr>
            </a:br>
            <a:r>
              <a:rPr lang="en-US" b="1" dirty="0">
                <a:solidFill>
                  <a:srgbClr val="0066FF"/>
                </a:solidFill>
              </a:rPr>
              <a:t>         </a:t>
            </a:r>
            <a:r>
              <a:rPr lang="en-US" b="1" dirty="0" smtClean="0">
                <a:solidFill>
                  <a:srgbClr val="0066FF"/>
                </a:solidFill>
              </a:rPr>
              <a:t>return</a:t>
            </a:r>
            <a:r>
              <a:rPr lang="en-US" b="1" dirty="0">
                <a:solidFill>
                  <a:srgbClr val="0066FF"/>
                </a:solidFill>
              </a:rPr>
              <a:t> </a:t>
            </a:r>
            <a:r>
              <a:rPr lang="en-US" b="1" dirty="0" err="1">
                <a:solidFill>
                  <a:srgbClr val="0066FF"/>
                </a:solidFill>
              </a:rPr>
              <a:t>string.Format</a:t>
            </a:r>
            <a:r>
              <a:rPr lang="en-US" b="1" dirty="0">
                <a:solidFill>
                  <a:srgbClr val="0066FF"/>
                </a:solidFill>
              </a:rPr>
              <a:t>("man Name={0}, Address={1</a:t>
            </a:r>
            <a:r>
              <a:rPr lang="en-US" b="1" dirty="0" smtClean="0">
                <a:solidFill>
                  <a:srgbClr val="0066FF"/>
                </a:solidFill>
              </a:rPr>
              <a:t>}, Age</a:t>
            </a:r>
            <a:r>
              <a:rPr lang="en-US" b="1" dirty="0">
                <a:solidFill>
                  <a:srgbClr val="0066FF"/>
                </a:solidFill>
              </a:rPr>
              <a:t>={2</a:t>
            </a:r>
            <a:r>
              <a:rPr lang="en-US" b="1" dirty="0" smtClean="0">
                <a:solidFill>
                  <a:srgbClr val="0066FF"/>
                </a:solidFill>
              </a:rPr>
              <a:t>}",</a:t>
            </a:r>
            <a:r>
              <a:rPr lang="en-US" b="1" dirty="0">
                <a:solidFill>
                  <a:srgbClr val="0066FF"/>
                </a:solidFill>
              </a:rPr>
              <a:t> name, address, age);</a:t>
            </a:r>
            <a:br>
              <a:rPr lang="en-US" b="1" dirty="0">
                <a:solidFill>
                  <a:srgbClr val="0066FF"/>
                </a:solidFill>
              </a:rPr>
            </a:br>
            <a:r>
              <a:rPr lang="en-US" b="1" dirty="0">
                <a:solidFill>
                  <a:srgbClr val="0066FF"/>
                </a:solidFill>
              </a:rPr>
              <a:t>        }        </a:t>
            </a:r>
            <a:br>
              <a:rPr lang="en-US" b="1" dirty="0">
                <a:solidFill>
                  <a:srgbClr val="0066FF"/>
                </a:solidFill>
              </a:rPr>
            </a:br>
            <a:r>
              <a:rPr lang="en-US" b="1" dirty="0">
                <a:solidFill>
                  <a:srgbClr val="0066FF"/>
                </a:solidFill>
              </a:rPr>
              <a:t>    }</a:t>
            </a:r>
            <a:endParaRPr lang="ru-RU" b="1" dirty="0">
              <a:solidFill>
                <a:srgbClr val="0066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37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12734"/>
            <a:ext cx="12075090" cy="67452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b="1" dirty="0"/>
              <a:t>class Program</a:t>
            </a:r>
            <a:br>
              <a:rPr lang="en-US" sz="3000" b="1" dirty="0"/>
            </a:br>
            <a:r>
              <a:rPr lang="en-US" sz="3000" b="1" dirty="0"/>
              <a:t>    {</a:t>
            </a:r>
            <a:br>
              <a:rPr lang="en-US" sz="3000" b="1" dirty="0"/>
            </a:br>
            <a:r>
              <a:rPr lang="en-US" sz="3000" b="1" dirty="0"/>
              <a:t>        public static void Main(string[] </a:t>
            </a:r>
            <a:r>
              <a:rPr lang="en-US" sz="3000" b="1" dirty="0" err="1"/>
              <a:t>args</a:t>
            </a:r>
            <a:r>
              <a:rPr lang="en-US" sz="3000" b="1" dirty="0"/>
              <a:t>)</a:t>
            </a:r>
            <a:br>
              <a:rPr lang="en-US" sz="3000" b="1" dirty="0"/>
            </a:br>
            <a:r>
              <a:rPr lang="en-US" sz="3000" b="1" dirty="0"/>
              <a:t>        {</a:t>
            </a:r>
            <a:br>
              <a:rPr lang="en-US" sz="3000" b="1" dirty="0"/>
            </a:br>
            <a:r>
              <a:rPr lang="en-US" sz="3000" b="1" dirty="0"/>
              <a:t>            Stack&lt;man&gt; </a:t>
            </a:r>
            <a:r>
              <a:rPr lang="en-US" sz="3000" b="1" dirty="0" err="1"/>
              <a:t>st_man</a:t>
            </a:r>
            <a:r>
              <a:rPr lang="en-US" sz="3000" b="1" dirty="0"/>
              <a:t>=new Stack&lt;man&gt;();</a:t>
            </a:r>
            <a:br>
              <a:rPr lang="en-US" sz="3000" b="1" dirty="0"/>
            </a:br>
            <a:r>
              <a:rPr lang="en-US" sz="3000" b="1" dirty="0"/>
              <a:t>            man fellow=new man("Bob","SKD",20);</a:t>
            </a:r>
            <a:br>
              <a:rPr lang="en-US" sz="3000" b="1" dirty="0"/>
            </a:br>
            <a:r>
              <a:rPr lang="en-US" sz="3000" b="1" dirty="0"/>
              <a:t>                </a:t>
            </a:r>
            <a:r>
              <a:rPr lang="en-US" sz="3000" b="1" dirty="0" err="1"/>
              <a:t>st_man.Push</a:t>
            </a:r>
            <a:r>
              <a:rPr lang="en-US" sz="3000" b="1" dirty="0"/>
              <a:t>(fellow);</a:t>
            </a:r>
            <a:br>
              <a:rPr lang="en-US" sz="3000" b="1" dirty="0"/>
            </a:br>
            <a:r>
              <a:rPr lang="en-US" sz="3000" b="1" dirty="0"/>
              <a:t>            </a:t>
            </a:r>
            <a:r>
              <a:rPr lang="en-US" sz="3000" b="1" dirty="0" err="1"/>
              <a:t>st_man.Push</a:t>
            </a:r>
            <a:r>
              <a:rPr lang="en-US" sz="3000" b="1" dirty="0"/>
              <a:t>(new man("Elen","Wood",18));</a:t>
            </a:r>
            <a:br>
              <a:rPr lang="en-US" sz="3000" b="1" dirty="0"/>
            </a:br>
            <a:r>
              <a:rPr lang="en-US" sz="3000" b="1" dirty="0"/>
              <a:t>            </a:t>
            </a:r>
            <a:r>
              <a:rPr lang="en-US" sz="3000" b="1" dirty="0" err="1"/>
              <a:t>st_man.Push</a:t>
            </a:r>
            <a:r>
              <a:rPr lang="en-US" sz="3000" b="1" dirty="0"/>
              <a:t>(new man("Oleg","Topolja",22));    </a:t>
            </a:r>
            <a:br>
              <a:rPr lang="en-US" sz="3000" b="1" dirty="0"/>
            </a:br>
            <a:r>
              <a:rPr lang="en-US" sz="3000" b="1" dirty="0"/>
              <a:t>            try</a:t>
            </a:r>
            <a:br>
              <a:rPr lang="en-US" sz="3000" b="1" dirty="0"/>
            </a:br>
            <a:r>
              <a:rPr lang="en-US" sz="3000" b="1" dirty="0"/>
              <a:t>            {</a:t>
            </a:r>
            <a:br>
              <a:rPr lang="en-US" sz="3000" b="1" dirty="0"/>
            </a:br>
            <a:r>
              <a:rPr lang="en-US" sz="3000" b="1" dirty="0"/>
              <a:t>            </a:t>
            </a:r>
            <a:r>
              <a:rPr lang="en-US" sz="3000" b="1" dirty="0" err="1"/>
              <a:t>Console.WriteLine</a:t>
            </a:r>
            <a:r>
              <a:rPr lang="en-US" sz="3000" b="1" dirty="0"/>
              <a:t>( </a:t>
            </a:r>
            <a:r>
              <a:rPr lang="en-US" sz="3000" b="1" dirty="0" err="1"/>
              <a:t>st_man.Peek</a:t>
            </a:r>
            <a:r>
              <a:rPr lang="en-US" sz="3000" b="1" dirty="0"/>
              <a:t>());</a:t>
            </a:r>
            <a:br>
              <a:rPr lang="en-US" sz="3000" b="1" dirty="0"/>
            </a:br>
            <a:r>
              <a:rPr lang="en-US" sz="3000" b="1" dirty="0"/>
              <a:t>            </a:t>
            </a:r>
            <a:r>
              <a:rPr lang="en-US" sz="3000" b="1" dirty="0" err="1"/>
              <a:t>st_man.Pop</a:t>
            </a:r>
            <a:r>
              <a:rPr lang="en-US" sz="3000" b="1" dirty="0"/>
              <a:t>();</a:t>
            </a:r>
            <a:br>
              <a:rPr lang="en-US" sz="3000" b="1" dirty="0"/>
            </a:br>
            <a:r>
              <a:rPr lang="en-US" sz="3000" b="1" dirty="0"/>
              <a:t>                </a:t>
            </a:r>
            <a:r>
              <a:rPr lang="en-US" sz="3000" b="1" dirty="0" err="1"/>
              <a:t>Console.WriteLine</a:t>
            </a:r>
            <a:r>
              <a:rPr lang="en-US" sz="3000" b="1" dirty="0"/>
              <a:t>( </a:t>
            </a:r>
            <a:r>
              <a:rPr lang="en-US" sz="3000" b="1" dirty="0" err="1"/>
              <a:t>st_man.Peek</a:t>
            </a:r>
            <a:r>
              <a:rPr lang="en-US" sz="3000" b="1" dirty="0"/>
              <a:t>());    </a:t>
            </a:r>
            <a:br>
              <a:rPr lang="en-US" sz="3000" b="1" dirty="0"/>
            </a:br>
            <a:r>
              <a:rPr lang="en-US" sz="3000" b="1" dirty="0"/>
              <a:t>            </a:t>
            </a:r>
            <a:r>
              <a:rPr lang="en-US" sz="3000" b="1" dirty="0" err="1"/>
              <a:t>st_man.Pop</a:t>
            </a:r>
            <a:r>
              <a:rPr lang="en-US" sz="3000" b="1" dirty="0"/>
              <a:t>();</a:t>
            </a:r>
            <a:br>
              <a:rPr lang="en-US" sz="3000" b="1" dirty="0"/>
            </a:br>
            <a:r>
              <a:rPr lang="en-US" sz="3000" b="1" dirty="0"/>
              <a:t>                </a:t>
            </a:r>
            <a:r>
              <a:rPr lang="en-US" sz="3000" b="1" dirty="0" err="1"/>
              <a:t>Console.WriteLine</a:t>
            </a:r>
            <a:r>
              <a:rPr lang="en-US" sz="3000" b="1" dirty="0"/>
              <a:t>( </a:t>
            </a:r>
            <a:r>
              <a:rPr lang="en-US" sz="3000" b="1" dirty="0" err="1"/>
              <a:t>st_man.Peek</a:t>
            </a:r>
            <a:r>
              <a:rPr lang="en-US" sz="3000" b="1" dirty="0"/>
              <a:t>());    </a:t>
            </a:r>
            <a:br>
              <a:rPr lang="en-US" sz="3000" b="1" dirty="0"/>
            </a:br>
            <a:r>
              <a:rPr lang="en-US" sz="3000" b="1" dirty="0"/>
              <a:t>                </a:t>
            </a:r>
            <a:r>
              <a:rPr lang="en-US" sz="3000" b="1" dirty="0" err="1"/>
              <a:t>st_man.Pop</a:t>
            </a:r>
            <a:r>
              <a:rPr lang="en-US" sz="3000" b="1" dirty="0"/>
              <a:t>();</a:t>
            </a:r>
            <a:br>
              <a:rPr lang="en-US" sz="3000" b="1" dirty="0"/>
            </a:br>
            <a:r>
              <a:rPr lang="en-US" sz="3000" b="1" dirty="0"/>
              <a:t>                </a:t>
            </a:r>
            <a:r>
              <a:rPr lang="en-US" sz="3000" b="1" dirty="0" err="1"/>
              <a:t>Console.WriteLine</a:t>
            </a:r>
            <a:r>
              <a:rPr lang="en-US" sz="3000" b="1" dirty="0"/>
              <a:t>(</a:t>
            </a:r>
            <a:r>
              <a:rPr lang="en-US" sz="3000" b="1" dirty="0" err="1"/>
              <a:t>st_man.Peek</a:t>
            </a:r>
            <a:r>
              <a:rPr lang="en-US" sz="3000" b="1" dirty="0"/>
              <a:t>());</a:t>
            </a:r>
            <a:br>
              <a:rPr lang="en-US" sz="3000" b="1" dirty="0"/>
            </a:br>
            <a:r>
              <a:rPr lang="en-US" sz="3000" b="1" dirty="0"/>
              <a:t>            }</a:t>
            </a:r>
            <a:br>
              <a:rPr lang="en-US" sz="3000" b="1" dirty="0"/>
            </a:br>
            <a:r>
              <a:rPr lang="en-US" dirty="0"/>
              <a:t>           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4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786" y="100208"/>
            <a:ext cx="11962356" cy="66012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 </a:t>
            </a:r>
            <a:r>
              <a:rPr lang="en-US" sz="3200" b="1" dirty="0"/>
              <a:t>catch(</a:t>
            </a:r>
            <a:r>
              <a:rPr lang="en-US" sz="3200" b="1" dirty="0" err="1"/>
              <a:t>InvalidOperationException</a:t>
            </a:r>
            <a:r>
              <a:rPr lang="en-US" sz="3200" b="1" dirty="0"/>
              <a:t> ex)</a:t>
            </a:r>
            <a:br>
              <a:rPr lang="en-US" sz="3200" b="1" dirty="0"/>
            </a:br>
            <a:r>
              <a:rPr lang="en-US" sz="3200" b="1" dirty="0"/>
              <a:t>            {</a:t>
            </a:r>
            <a:br>
              <a:rPr lang="en-US" sz="3200" b="1" dirty="0"/>
            </a:br>
            <a:r>
              <a:rPr lang="en-US" sz="3200" b="1" dirty="0"/>
              <a:t>                </a:t>
            </a:r>
            <a:r>
              <a:rPr lang="en-US" sz="3200" b="1" dirty="0" err="1"/>
              <a:t>Console.WriteLine</a:t>
            </a:r>
            <a:r>
              <a:rPr lang="en-US" sz="3200" b="1" dirty="0"/>
              <a:t>("Error! {0}",</a:t>
            </a:r>
            <a:r>
              <a:rPr lang="en-US" sz="3200" b="1" dirty="0" err="1"/>
              <a:t>ex.Message</a:t>
            </a:r>
            <a:r>
              <a:rPr lang="en-US" sz="3200" b="1" dirty="0"/>
              <a:t>);</a:t>
            </a:r>
            <a:br>
              <a:rPr lang="en-US" sz="3200" b="1" dirty="0"/>
            </a:br>
            <a:r>
              <a:rPr lang="en-US" sz="3200" b="1" dirty="0"/>
              <a:t>                </a:t>
            </a:r>
            <a:br>
              <a:rPr lang="en-US" sz="3200" b="1" dirty="0"/>
            </a:br>
            <a:r>
              <a:rPr lang="en-US" sz="3200" b="1" dirty="0"/>
              <a:t>            }</a:t>
            </a:r>
            <a:br>
              <a:rPr lang="en-US" sz="3200" b="1" dirty="0"/>
            </a:br>
            <a:r>
              <a:rPr lang="en-US" sz="3200" b="1" dirty="0"/>
              <a:t>            </a:t>
            </a:r>
            <a:r>
              <a:rPr lang="en-US" sz="3200" b="1" dirty="0" err="1"/>
              <a:t>Console.WriteLine</a:t>
            </a:r>
            <a:r>
              <a:rPr lang="en-US" sz="3200" b="1" dirty="0"/>
              <a:t>("Finish!");            </a:t>
            </a:r>
            <a:br>
              <a:rPr lang="en-US" sz="3200" b="1" dirty="0"/>
            </a:br>
            <a:r>
              <a:rPr lang="en-US" sz="3200" b="1" dirty="0"/>
              <a:t>            </a:t>
            </a:r>
            <a:r>
              <a:rPr lang="en-US" sz="3200" b="1" dirty="0" err="1"/>
              <a:t>Console.Write</a:t>
            </a:r>
            <a:r>
              <a:rPr lang="en-US" sz="3200" b="1" dirty="0"/>
              <a:t>("Press any key to continue . . . ");</a:t>
            </a:r>
            <a:br>
              <a:rPr lang="en-US" sz="3200" b="1" dirty="0"/>
            </a:br>
            <a:r>
              <a:rPr lang="en-US" sz="3200" b="1" dirty="0"/>
              <a:t>            </a:t>
            </a:r>
            <a:r>
              <a:rPr lang="en-US" sz="3200" b="1" dirty="0" err="1"/>
              <a:t>Console.ReadKey</a:t>
            </a:r>
            <a:r>
              <a:rPr lang="en-US" sz="3200" b="1" dirty="0"/>
              <a:t>(true);</a:t>
            </a:r>
            <a:br>
              <a:rPr lang="en-US" sz="3200" b="1" dirty="0"/>
            </a:br>
            <a:r>
              <a:rPr lang="en-US" sz="3200" b="1" dirty="0"/>
              <a:t>        }</a:t>
            </a:r>
            <a:br>
              <a:rPr lang="en-US" sz="3200" b="1" dirty="0"/>
            </a:br>
            <a:r>
              <a:rPr lang="en-US" sz="3200" b="1" dirty="0"/>
              <a:t>    }</a:t>
            </a:r>
            <a:br>
              <a:rPr lang="en-US" sz="3200" b="1" dirty="0"/>
            </a:br>
            <a:r>
              <a:rPr lang="en-US" sz="3200" b="1" dirty="0"/>
              <a:t>    }</a:t>
            </a:r>
            <a:endParaRPr lang="ru-RU" sz="32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23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312" y="0"/>
            <a:ext cx="11203488" cy="6176963"/>
          </a:xfrm>
        </p:spPr>
        <p:txBody>
          <a:bodyPr/>
          <a:lstStyle/>
          <a:p>
            <a:pPr marL="0" indent="0" algn="ctr">
              <a:buNone/>
            </a:pPr>
            <a:r>
              <a:rPr lang="uk-UA" b="1" i="1" dirty="0" smtClean="0"/>
              <a:t>Черги</a:t>
            </a:r>
            <a:endParaRPr lang="ru-RU" b="1" i="1" dirty="0"/>
          </a:p>
          <a:p>
            <a:pPr marL="0" indent="0">
              <a:buNone/>
            </a:pPr>
            <a:r>
              <a:rPr lang="uk-UA" b="1" dirty="0" smtClean="0"/>
              <a:t>Це контейнери, які гарантують доступ до елементів в стилі «перший зайшов – перший вийшов» </a:t>
            </a:r>
            <a:r>
              <a:rPr lang="en-US" b="1" dirty="0" smtClean="0"/>
              <a:t>(FIFO- first input – first output).</a:t>
            </a:r>
          </a:p>
          <a:p>
            <a:pPr marL="0" indent="0">
              <a:buNone/>
            </a:pPr>
            <a:r>
              <a:rPr lang="uk-UA" b="1" dirty="0" smtClean="0"/>
              <a:t>Найбільш вживані функції:</a:t>
            </a:r>
          </a:p>
          <a:p>
            <a:pPr marL="0" indent="0">
              <a:buNone/>
            </a:pPr>
            <a:r>
              <a:rPr lang="en-US" b="1" dirty="0" err="1" smtClean="0"/>
              <a:t>Dequeu</a:t>
            </a:r>
            <a:r>
              <a:rPr lang="en-US" b="1" dirty="0" smtClean="0"/>
              <a:t>() – </a:t>
            </a:r>
            <a:r>
              <a:rPr lang="uk-UA" b="1" dirty="0" smtClean="0"/>
              <a:t>видаляє і повертає об'єкт на початок черги;</a:t>
            </a:r>
          </a:p>
          <a:p>
            <a:pPr marL="0" indent="0">
              <a:buNone/>
            </a:pPr>
            <a:r>
              <a:rPr lang="en-US" b="1" dirty="0" err="1" smtClean="0"/>
              <a:t>Enqueue</a:t>
            </a:r>
            <a:r>
              <a:rPr lang="en-US" b="1" dirty="0" smtClean="0"/>
              <a:t>() – </a:t>
            </a:r>
            <a:r>
              <a:rPr lang="uk-UA" b="1" dirty="0" smtClean="0"/>
              <a:t>додає об'єкт в кінець черги;</a:t>
            </a:r>
          </a:p>
          <a:p>
            <a:pPr marL="0" indent="0">
              <a:buNone/>
            </a:pPr>
            <a:r>
              <a:rPr lang="en-US" b="1" dirty="0" smtClean="0"/>
              <a:t>Peek() – </a:t>
            </a:r>
            <a:r>
              <a:rPr lang="uk-UA" b="1" dirty="0" smtClean="0"/>
              <a:t>повертає об'єкт із початку черги, не видаляючи його.</a:t>
            </a:r>
            <a:endParaRPr lang="ru-RU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513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using System;</a:t>
            </a:r>
            <a:br>
              <a:rPr lang="en-US" b="1" dirty="0"/>
            </a:br>
            <a:r>
              <a:rPr lang="en-US" b="1" dirty="0"/>
              <a:t>using </a:t>
            </a:r>
            <a:r>
              <a:rPr lang="en-US" b="1" dirty="0" err="1"/>
              <a:t>System.Collections.Generic</a:t>
            </a:r>
            <a:r>
              <a:rPr lang="en-US" b="1" dirty="0"/>
              <a:t>;</a:t>
            </a:r>
            <a:br>
              <a:rPr lang="en-US" b="1" dirty="0"/>
            </a:br>
            <a:r>
              <a:rPr lang="en-US" b="1" dirty="0"/>
              <a:t>using System.Collections;</a:t>
            </a:r>
            <a:br>
              <a:rPr lang="en-US" b="1" dirty="0"/>
            </a:br>
            <a:r>
              <a:rPr lang="en-US" b="1" dirty="0"/>
              <a:t>namespace queue1</a:t>
            </a:r>
            <a:br>
              <a:rPr lang="en-US" b="1" dirty="0"/>
            </a:br>
            <a:r>
              <a:rPr lang="en-US" b="1" dirty="0" smtClean="0"/>
              <a:t>{</a:t>
            </a:r>
          </a:p>
          <a:p>
            <a:pPr marL="0" indent="0">
              <a:buNone/>
            </a:pPr>
            <a:r>
              <a:rPr lang="en-US" b="1" dirty="0"/>
              <a:t>    class man</a:t>
            </a:r>
            <a:br>
              <a:rPr lang="en-US" b="1" dirty="0"/>
            </a:br>
            <a:r>
              <a:rPr lang="en-US" b="1" dirty="0"/>
              <a:t>    {</a:t>
            </a:r>
            <a:br>
              <a:rPr lang="en-US" b="1" dirty="0"/>
            </a:br>
            <a:r>
              <a:rPr lang="en-US" b="1" dirty="0"/>
              <a:t>        string name;</a:t>
            </a:r>
            <a:br>
              <a:rPr lang="en-US" b="1" dirty="0"/>
            </a:br>
            <a:r>
              <a:rPr lang="en-US" b="1" dirty="0"/>
              <a:t>        string address;</a:t>
            </a:r>
            <a:br>
              <a:rPr lang="en-US" b="1" dirty="0"/>
            </a:br>
            <a:r>
              <a:rPr lang="en-US" b="1" dirty="0"/>
              <a:t>        </a:t>
            </a:r>
            <a:r>
              <a:rPr lang="en-US" b="1" dirty="0" err="1"/>
              <a:t>int</a:t>
            </a:r>
            <a:r>
              <a:rPr lang="en-US" b="1" dirty="0"/>
              <a:t> age;        </a:t>
            </a:r>
            <a:br>
              <a:rPr lang="en-US" b="1" dirty="0"/>
            </a:br>
            <a:r>
              <a:rPr lang="en-US" b="1" dirty="0"/>
              <a:t>        public man(string </a:t>
            </a:r>
            <a:r>
              <a:rPr lang="en-US" b="1" dirty="0" err="1"/>
              <a:t>nm,string</a:t>
            </a:r>
            <a:r>
              <a:rPr lang="en-US" b="1" dirty="0"/>
              <a:t> ad, </a:t>
            </a:r>
            <a:r>
              <a:rPr lang="en-US" b="1" dirty="0" err="1"/>
              <a:t>int</a:t>
            </a:r>
            <a:r>
              <a:rPr lang="en-US" b="1" dirty="0"/>
              <a:t> ag)</a:t>
            </a:r>
            <a:br>
              <a:rPr lang="en-US" b="1" dirty="0"/>
            </a:br>
            <a:r>
              <a:rPr lang="en-US" b="1" dirty="0"/>
              <a:t>        {</a:t>
            </a:r>
            <a:br>
              <a:rPr lang="en-US" b="1" dirty="0"/>
            </a:br>
            <a:r>
              <a:rPr lang="en-US" b="1" dirty="0"/>
              <a:t>        name=nm;</a:t>
            </a:r>
            <a:br>
              <a:rPr lang="en-US" b="1" dirty="0"/>
            </a:br>
            <a:r>
              <a:rPr lang="en-US" b="1" dirty="0"/>
              <a:t>        address=ad;</a:t>
            </a:r>
            <a:br>
              <a:rPr lang="en-US" b="1" dirty="0"/>
            </a:br>
            <a:r>
              <a:rPr lang="en-US" b="1" dirty="0"/>
              <a:t>        age=ag;</a:t>
            </a:r>
            <a:br>
              <a:rPr lang="en-US" b="1" dirty="0"/>
            </a:br>
            <a:r>
              <a:rPr lang="en-US" b="1" dirty="0"/>
              <a:t>        }</a:t>
            </a:r>
            <a:br>
              <a:rPr lang="en-US" b="1" dirty="0"/>
            </a:br>
            <a:r>
              <a:rPr lang="en-US" b="1" dirty="0"/>
              <a:t>        public override string </a:t>
            </a:r>
            <a:r>
              <a:rPr lang="en-US" b="1" dirty="0" err="1"/>
              <a:t>ToString</a:t>
            </a:r>
            <a:r>
              <a:rPr lang="en-US" b="1" dirty="0"/>
              <a:t>()</a:t>
            </a:r>
            <a:br>
              <a:rPr lang="en-US" b="1" dirty="0"/>
            </a:br>
            <a:r>
              <a:rPr lang="en-US" b="1" dirty="0"/>
              <a:t>        {</a:t>
            </a:r>
            <a:br>
              <a:rPr lang="en-US" b="1" dirty="0"/>
            </a:br>
            <a:r>
              <a:rPr lang="en-US" b="1" dirty="0"/>
              <a:t>            return </a:t>
            </a:r>
            <a:r>
              <a:rPr lang="en-US" b="1" dirty="0" err="1"/>
              <a:t>string.Format</a:t>
            </a:r>
            <a:r>
              <a:rPr lang="en-US" b="1" dirty="0"/>
              <a:t>("man Name={0}, Address={1}, Age={2}", name, address, age);</a:t>
            </a:r>
            <a:br>
              <a:rPr lang="en-US" b="1" dirty="0"/>
            </a:br>
            <a:r>
              <a:rPr lang="en-US" b="1" dirty="0"/>
              <a:t>        }</a:t>
            </a:r>
            <a:br>
              <a:rPr lang="en-US" b="1" dirty="0"/>
            </a:br>
            <a:r>
              <a:rPr lang="en-US" b="1" dirty="0"/>
              <a:t>     </a:t>
            </a:r>
            <a:br>
              <a:rPr lang="en-US" b="1" dirty="0"/>
            </a:br>
            <a:r>
              <a:rPr lang="en-US" b="1" dirty="0"/>
              <a:t>    }</a:t>
            </a:r>
            <a:endParaRPr lang="ru-RU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106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class Program</a:t>
            </a:r>
            <a:br>
              <a:rPr lang="en-US" sz="3200" b="1" dirty="0"/>
            </a:br>
            <a:r>
              <a:rPr lang="en-US" sz="3200" b="1" dirty="0"/>
              <a:t>    {</a:t>
            </a:r>
            <a:br>
              <a:rPr lang="en-US" sz="3200" b="1" dirty="0"/>
            </a:br>
            <a:r>
              <a:rPr lang="en-US" sz="3200" b="1" dirty="0"/>
              <a:t>        public static void Main(string[] </a:t>
            </a:r>
            <a:r>
              <a:rPr lang="en-US" sz="3200" b="1" dirty="0" err="1"/>
              <a:t>args</a:t>
            </a:r>
            <a:r>
              <a:rPr lang="en-US" sz="3200" b="1" dirty="0"/>
              <a:t>)</a:t>
            </a:r>
            <a:br>
              <a:rPr lang="en-US" sz="3200" b="1" dirty="0"/>
            </a:br>
            <a:r>
              <a:rPr lang="en-US" sz="3200" b="1" dirty="0"/>
              <a:t>        {</a:t>
            </a:r>
            <a:br>
              <a:rPr lang="en-US" sz="3200" b="1" dirty="0"/>
            </a:br>
            <a:r>
              <a:rPr lang="en-US" sz="3200" b="1" dirty="0"/>
              <a:t>            Program </a:t>
            </a:r>
            <a:r>
              <a:rPr lang="en-US" sz="3200" b="1" dirty="0" err="1"/>
              <a:t>ob</a:t>
            </a:r>
            <a:r>
              <a:rPr lang="en-US" sz="3200" b="1" dirty="0"/>
              <a:t>=new Program();</a:t>
            </a:r>
            <a:br>
              <a:rPr lang="en-US" sz="3200" b="1" dirty="0"/>
            </a:br>
            <a:r>
              <a:rPr lang="en-US" sz="3200" b="1" dirty="0"/>
              <a:t>            Queue&lt;man&gt; </a:t>
            </a:r>
            <a:r>
              <a:rPr lang="en-US" sz="3200" b="1" dirty="0" err="1"/>
              <a:t>qu_man</a:t>
            </a:r>
            <a:r>
              <a:rPr lang="en-US" sz="3200" b="1" dirty="0"/>
              <a:t>=new Queue&lt;man&gt;();</a:t>
            </a:r>
            <a:br>
              <a:rPr lang="en-US" sz="3200" b="1" dirty="0"/>
            </a:br>
            <a:r>
              <a:rPr lang="en-US" sz="3200" b="1" dirty="0"/>
              <a:t>            </a:t>
            </a:r>
            <a:r>
              <a:rPr lang="en-US" sz="3200" b="1" dirty="0" err="1"/>
              <a:t>qu_man.Enqueue</a:t>
            </a:r>
            <a:r>
              <a:rPr lang="en-US" sz="3200" b="1" dirty="0"/>
              <a:t>(new man("Bob","SKD",20));</a:t>
            </a:r>
            <a:br>
              <a:rPr lang="en-US" sz="3200" b="1" dirty="0"/>
            </a:br>
            <a:r>
              <a:rPr lang="en-US" sz="3200" b="1" dirty="0"/>
              <a:t>            </a:t>
            </a:r>
            <a:r>
              <a:rPr lang="en-US" sz="3200" b="1" dirty="0" err="1"/>
              <a:t>qu_man.Enqueue</a:t>
            </a:r>
            <a:r>
              <a:rPr lang="en-US" sz="3200" b="1" dirty="0"/>
              <a:t>(new man("Boris","WestSide",18));</a:t>
            </a:r>
            <a:br>
              <a:rPr lang="en-US" sz="3200" b="1" dirty="0"/>
            </a:br>
            <a:r>
              <a:rPr lang="en-US" sz="3200" b="1" dirty="0"/>
              <a:t>            </a:t>
            </a:r>
            <a:r>
              <a:rPr lang="en-US" sz="3200" b="1" dirty="0" err="1"/>
              <a:t>qu_man.Enqueue</a:t>
            </a:r>
            <a:r>
              <a:rPr lang="en-US" sz="3200" b="1" dirty="0"/>
              <a:t>(new man("Ann","Basu",19));</a:t>
            </a:r>
            <a:br>
              <a:rPr lang="en-US" sz="3200" b="1" dirty="0"/>
            </a:br>
            <a:r>
              <a:rPr lang="en-US" sz="3200" b="1" dirty="0"/>
              <a:t>            // </a:t>
            </a:r>
            <a:r>
              <a:rPr lang="ru-RU" sz="3200" b="1" dirty="0" err="1"/>
              <a:t>Хто</a:t>
            </a:r>
            <a:r>
              <a:rPr lang="ru-RU" sz="3200" b="1" dirty="0"/>
              <a:t> перший в </a:t>
            </a:r>
            <a:r>
              <a:rPr lang="ru-RU" sz="3200" b="1" dirty="0" err="1"/>
              <a:t>черзі</a:t>
            </a:r>
            <a:r>
              <a:rPr lang="ru-RU" sz="3200" b="1" dirty="0"/>
              <a:t>?</a:t>
            </a:r>
            <a:br>
              <a:rPr lang="ru-RU" sz="3200" b="1" dirty="0"/>
            </a:br>
            <a:r>
              <a:rPr lang="ru-RU" sz="3200" b="1" dirty="0"/>
              <a:t>            </a:t>
            </a:r>
            <a:r>
              <a:rPr lang="en-US" sz="3200" b="1" dirty="0" err="1"/>
              <a:t>Console.WriteLine</a:t>
            </a:r>
            <a:r>
              <a:rPr lang="en-US" sz="3200" b="1" dirty="0"/>
              <a:t>("{0} is first in line",</a:t>
            </a:r>
            <a:r>
              <a:rPr lang="en-US" sz="3200" b="1" dirty="0" err="1"/>
              <a:t>qu_man.Peek</a:t>
            </a:r>
            <a:r>
              <a:rPr lang="en-US" sz="3200" b="1" dirty="0"/>
              <a:t>().</a:t>
            </a:r>
            <a:r>
              <a:rPr lang="en-US" sz="3200" b="1" dirty="0" err="1"/>
              <a:t>ToString</a:t>
            </a:r>
            <a:r>
              <a:rPr lang="en-US" sz="3200" b="1" dirty="0"/>
              <a:t>());</a:t>
            </a:r>
            <a:br>
              <a:rPr lang="en-US" sz="3200" b="1" dirty="0"/>
            </a:br>
            <a:r>
              <a:rPr lang="en-US" sz="3200" b="1" dirty="0"/>
              <a:t>            // </a:t>
            </a:r>
            <a:r>
              <a:rPr lang="ru-RU" sz="3200" b="1" dirty="0" err="1"/>
              <a:t>тепер</a:t>
            </a:r>
            <a:r>
              <a:rPr lang="ru-RU" sz="3200" b="1" dirty="0"/>
              <a:t> </a:t>
            </a:r>
            <a:r>
              <a:rPr lang="ru-RU" sz="3200" b="1" dirty="0" err="1"/>
              <a:t>видалимо</a:t>
            </a:r>
            <a:r>
              <a:rPr lang="ru-RU" sz="3200" b="1" dirty="0"/>
              <a:t> </a:t>
            </a:r>
            <a:r>
              <a:rPr lang="ru-RU" sz="3200" b="1" dirty="0" err="1"/>
              <a:t>усіх</a:t>
            </a:r>
            <a:r>
              <a:rPr lang="ru-RU" sz="3200" b="1" dirty="0"/>
              <a:t> </a:t>
            </a:r>
            <a:r>
              <a:rPr lang="ru-RU" sz="3200" b="1" dirty="0" err="1"/>
              <a:t>із</a:t>
            </a:r>
            <a:r>
              <a:rPr lang="ru-RU" sz="3200" b="1" dirty="0"/>
              <a:t> </a:t>
            </a:r>
            <a:r>
              <a:rPr lang="ru-RU" sz="3200" b="1" dirty="0" err="1"/>
              <a:t>черги</a:t>
            </a:r>
            <a:r>
              <a:rPr lang="ru-RU" sz="3200" b="1" dirty="0"/>
              <a:t>            </a:t>
            </a:r>
            <a:br>
              <a:rPr lang="ru-RU" sz="3200" b="1" dirty="0"/>
            </a:br>
            <a:r>
              <a:rPr lang="ru-RU" sz="3200" b="1" dirty="0"/>
              <a:t>            </a:t>
            </a:r>
            <a:r>
              <a:rPr lang="en-US" sz="3200" b="1" dirty="0" err="1"/>
              <a:t>qu_man.Dequeue</a:t>
            </a:r>
            <a:r>
              <a:rPr lang="en-US" sz="3200" b="1" dirty="0"/>
              <a:t>();</a:t>
            </a:r>
            <a:br>
              <a:rPr lang="en-US" sz="3200" b="1" dirty="0"/>
            </a:br>
            <a:r>
              <a:rPr lang="en-US" sz="3200" b="1" dirty="0"/>
              <a:t>            </a:t>
            </a:r>
            <a:r>
              <a:rPr lang="en-US" sz="3200" b="1" dirty="0" err="1"/>
              <a:t>qu_man.Dequeue</a:t>
            </a:r>
            <a:r>
              <a:rPr lang="en-US" sz="3200" b="1" dirty="0"/>
              <a:t>();</a:t>
            </a:r>
            <a:br>
              <a:rPr lang="en-US" sz="3200" b="1" dirty="0"/>
            </a:br>
            <a:r>
              <a:rPr lang="en-US" sz="3200" b="1" dirty="0"/>
              <a:t>            </a:t>
            </a:r>
            <a:r>
              <a:rPr lang="en-US" sz="3200" b="1" dirty="0" err="1"/>
              <a:t>qu_man.Dequeue</a:t>
            </a:r>
            <a:r>
              <a:rPr lang="en-US" sz="3200" b="1" dirty="0"/>
              <a:t>();</a:t>
            </a:r>
            <a:endParaRPr lang="ru-RU" sz="32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5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0208" y="100208"/>
            <a:ext cx="11974882" cy="665132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try</a:t>
            </a:r>
            <a:br>
              <a:rPr lang="en-US" b="1" dirty="0"/>
            </a:br>
            <a:r>
              <a:rPr lang="en-US" b="1" dirty="0"/>
              <a:t>            {</a:t>
            </a:r>
            <a:br>
              <a:rPr lang="en-US" b="1" dirty="0"/>
            </a:br>
            <a:r>
              <a:rPr lang="en-US" b="1" dirty="0"/>
              <a:t>                //</a:t>
            </a:r>
            <a:r>
              <a:rPr lang="ru-RU" b="1" dirty="0" err="1"/>
              <a:t>спробуємо</a:t>
            </a:r>
            <a:r>
              <a:rPr lang="ru-RU" b="1" dirty="0"/>
              <a:t> </a:t>
            </a:r>
            <a:r>
              <a:rPr lang="ru-RU" b="1" dirty="0" err="1"/>
              <a:t>дістати</a:t>
            </a:r>
            <a:r>
              <a:rPr lang="ru-RU" b="1" dirty="0"/>
              <a:t> </a:t>
            </a:r>
            <a:r>
              <a:rPr lang="ru-RU" b="1" dirty="0" err="1"/>
              <a:t>відомості</a:t>
            </a:r>
            <a:r>
              <a:rPr lang="ru-RU" b="1" dirty="0"/>
              <a:t>  </a:t>
            </a:r>
            <a:r>
              <a:rPr lang="ru-RU" b="1" dirty="0" err="1"/>
              <a:t>із</a:t>
            </a:r>
            <a:r>
              <a:rPr lang="ru-RU" b="1" dirty="0"/>
              <a:t> </a:t>
            </a:r>
            <a:r>
              <a:rPr lang="ru-RU" b="1" dirty="0" err="1"/>
              <a:t>тепер</a:t>
            </a:r>
            <a:r>
              <a:rPr lang="ru-RU" b="1" dirty="0"/>
              <a:t> уже </a:t>
            </a:r>
            <a:r>
              <a:rPr lang="ru-RU" b="1" dirty="0" err="1"/>
              <a:t>порожньої</a:t>
            </a:r>
            <a:r>
              <a:rPr lang="ru-RU" b="1" dirty="0"/>
              <a:t> </a:t>
            </a:r>
            <a:r>
              <a:rPr lang="ru-RU" b="1" dirty="0" err="1"/>
              <a:t>черги</a:t>
            </a:r>
            <a:r>
              <a:rPr lang="ru-RU" b="1" dirty="0"/>
              <a:t/>
            </a:r>
            <a:br>
              <a:rPr lang="ru-RU" b="1" dirty="0"/>
            </a:br>
            <a:r>
              <a:rPr lang="ru-RU" b="1" dirty="0"/>
              <a:t>                </a:t>
            </a:r>
            <a:r>
              <a:rPr lang="en-US" b="1" dirty="0" err="1"/>
              <a:t>qu_man.Dequeue</a:t>
            </a:r>
            <a:r>
              <a:rPr lang="en-US" b="1" dirty="0"/>
              <a:t>();</a:t>
            </a:r>
            <a:br>
              <a:rPr lang="en-US" b="1" dirty="0"/>
            </a:br>
            <a:r>
              <a:rPr lang="en-US" b="1" dirty="0"/>
              <a:t>            }</a:t>
            </a:r>
            <a:br>
              <a:rPr lang="en-US" b="1" dirty="0"/>
            </a:br>
            <a:r>
              <a:rPr lang="en-US" b="1" dirty="0"/>
              <a:t>            catch(</a:t>
            </a:r>
            <a:r>
              <a:rPr lang="en-US" b="1" dirty="0" err="1"/>
              <a:t>InvalidOperationException</a:t>
            </a:r>
            <a:r>
              <a:rPr lang="en-US" b="1" dirty="0"/>
              <a:t> w)</a:t>
            </a:r>
            <a:br>
              <a:rPr lang="en-US" b="1" dirty="0"/>
            </a:br>
            <a:r>
              <a:rPr lang="en-US" b="1" dirty="0"/>
              <a:t>            {</a:t>
            </a:r>
            <a:br>
              <a:rPr lang="en-US" b="1" dirty="0"/>
            </a:br>
            <a:r>
              <a:rPr lang="en-US" b="1" dirty="0"/>
              <a:t>    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("Error! {0}",</a:t>
            </a:r>
            <a:r>
              <a:rPr lang="en-US" b="1" dirty="0" err="1"/>
              <a:t>w.Message</a:t>
            </a:r>
            <a:r>
              <a:rPr lang="en-US" b="1" dirty="0"/>
              <a:t>);</a:t>
            </a:r>
            <a:br>
              <a:rPr lang="en-US" b="1" dirty="0"/>
            </a:br>
            <a:r>
              <a:rPr lang="en-US" b="1" dirty="0"/>
              <a:t>            }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("FINISH!");                                        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Console.Write</a:t>
            </a:r>
            <a:r>
              <a:rPr lang="en-US" b="1" dirty="0"/>
              <a:t>("Press any key to continue . . . ");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Console.ReadKey</a:t>
            </a:r>
            <a:r>
              <a:rPr lang="en-US" b="1" dirty="0"/>
              <a:t>(true);</a:t>
            </a:r>
            <a:br>
              <a:rPr lang="en-US" b="1" dirty="0"/>
            </a:br>
            <a:r>
              <a:rPr lang="en-US" b="1" dirty="0"/>
              <a:t>        }</a:t>
            </a:r>
            <a:br>
              <a:rPr lang="en-US" b="1" dirty="0"/>
            </a:br>
            <a:r>
              <a:rPr lang="en-US" b="1" dirty="0"/>
              <a:t>    }</a:t>
            </a:r>
            <a:br>
              <a:rPr lang="en-US" b="1" dirty="0"/>
            </a:br>
            <a:r>
              <a:rPr lang="en-US" b="1" dirty="0"/>
              <a:t>}</a:t>
            </a:r>
            <a:endParaRPr lang="ru-RU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237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014" y="-125627"/>
            <a:ext cx="11085992" cy="8868794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3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00208"/>
            <a:ext cx="11962356" cy="6621267"/>
          </a:xfrm>
        </p:spPr>
        <p:txBody>
          <a:bodyPr/>
          <a:lstStyle/>
          <a:p>
            <a:pPr marL="0" indent="0">
              <a:buNone/>
            </a:pPr>
            <a:r>
              <a:rPr lang="uk-UA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Приклад 2</a:t>
            </a:r>
          </a:p>
          <a:p>
            <a:pPr marL="0" indent="0">
              <a:buNone/>
            </a:pPr>
            <a:r>
              <a:rPr lang="uk-UA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Визначено ДВА інтерфейси. Один  передбачає обчислення площі , а інший -  периметру.</a:t>
            </a:r>
          </a:p>
          <a:p>
            <a:pPr marL="0" indent="0">
              <a:buNone/>
            </a:pPr>
            <a:r>
              <a:rPr lang="uk-UA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Два класи </a:t>
            </a:r>
            <a:r>
              <a:rPr lang="uk-UA" b="1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реалізують ці інтерфейси. 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CB30B-386F-4139-ACE3-B6A338A6446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422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734" y="87682"/>
            <a:ext cx="11241066" cy="6089281"/>
          </a:xfrm>
        </p:spPr>
        <p:txBody>
          <a:bodyPr/>
          <a:lstStyle/>
          <a:p>
            <a:pPr marL="0" indent="0" algn="ctr">
              <a:buNone/>
            </a:pPr>
            <a:r>
              <a:rPr lang="uk-UA" b="1" i="1" dirty="0" smtClean="0"/>
              <a:t>Колекція  </a:t>
            </a:r>
            <a:r>
              <a:rPr lang="en-US" b="1" i="1" dirty="0" err="1" smtClean="0"/>
              <a:t>SortedSet</a:t>
            </a:r>
            <a:r>
              <a:rPr lang="en-US" b="1" i="1" dirty="0" smtClean="0"/>
              <a:t>&lt;T&gt;</a:t>
            </a:r>
            <a:endParaRPr lang="uk-UA" b="1" i="1" dirty="0" smtClean="0"/>
          </a:p>
          <a:p>
            <a:pPr marL="0" indent="0">
              <a:buNone/>
            </a:pPr>
            <a:r>
              <a:rPr lang="uk-UA" b="1" dirty="0" smtClean="0"/>
              <a:t>Використовується , коли після видалення елементу або, навпаки, після вставлення нових елементів треба щоб елементи залишалися відсортованими. </a:t>
            </a:r>
          </a:p>
          <a:p>
            <a:pPr marL="0" indent="0">
              <a:buNone/>
            </a:pPr>
            <a:r>
              <a:rPr lang="uk-UA" b="1" dirty="0" smtClean="0"/>
              <a:t>Далі приведено приклад для демонстрації заповнення елементу </a:t>
            </a:r>
            <a:r>
              <a:rPr lang="en-US" b="1" dirty="0" err="1" smtClean="0"/>
              <a:t>SortedSet</a:t>
            </a:r>
            <a:r>
              <a:rPr lang="en-US" b="1" dirty="0" smtClean="0"/>
              <a:t>&lt;T&gt; </a:t>
            </a:r>
            <a:r>
              <a:rPr lang="uk-UA" b="1" dirty="0" smtClean="0"/>
              <a:t>елементами масиву об'єктів класу </a:t>
            </a:r>
            <a:r>
              <a:rPr lang="en-US" b="1" dirty="0" smtClean="0"/>
              <a:t>man </a:t>
            </a:r>
            <a:r>
              <a:rPr lang="uk-UA" b="1" dirty="0" smtClean="0"/>
              <a:t>та виведення його змісту на екран.</a:t>
            </a:r>
          </a:p>
          <a:p>
            <a:pPr marL="0" indent="0">
              <a:buNone/>
            </a:pPr>
            <a:r>
              <a:rPr lang="uk-UA" b="1" dirty="0" smtClean="0"/>
              <a:t>Введення відбувається в циклі а також за допомогою функції </a:t>
            </a:r>
            <a:r>
              <a:rPr lang="en-US" b="1" dirty="0" smtClean="0"/>
              <a:t>Add()</a:t>
            </a:r>
            <a:r>
              <a:rPr lang="uk-UA" b="1" dirty="0" smtClean="0"/>
              <a:t>.</a:t>
            </a:r>
          </a:p>
          <a:p>
            <a:pPr marL="0" indent="0">
              <a:buNone/>
            </a:pPr>
            <a:r>
              <a:rPr lang="uk-UA" b="1" dirty="0" smtClean="0"/>
              <a:t>Сортування відбувається за віком людини.</a:t>
            </a:r>
          </a:p>
          <a:p>
            <a:pPr marL="0" indent="0">
              <a:buNone/>
            </a:pPr>
            <a:r>
              <a:rPr lang="uk-UA" b="1" dirty="0" smtClean="0"/>
              <a:t> Незважаючи на довільний вік при введенні, виведені результати будуть відсортовані по цьому параметру.</a:t>
            </a:r>
            <a:endParaRPr lang="en-US" b="1" dirty="0" smtClean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83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9436" y="82680"/>
            <a:ext cx="11999934" cy="66387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using System;</a:t>
            </a:r>
            <a:br>
              <a:rPr lang="en-US" b="1" dirty="0"/>
            </a:br>
            <a:r>
              <a:rPr lang="en-US" b="1" dirty="0"/>
              <a:t>using </a:t>
            </a:r>
            <a:r>
              <a:rPr lang="en-US" b="1" dirty="0" err="1"/>
              <a:t>System.Collections.Generic</a:t>
            </a:r>
            <a:r>
              <a:rPr lang="en-US" b="1" dirty="0"/>
              <a:t>;</a:t>
            </a:r>
            <a:br>
              <a:rPr lang="en-US" b="1" dirty="0"/>
            </a:br>
            <a:r>
              <a:rPr lang="en-US" b="1" dirty="0"/>
              <a:t>using System.Collections;</a:t>
            </a:r>
            <a:br>
              <a:rPr lang="en-US" b="1" dirty="0"/>
            </a:br>
            <a:r>
              <a:rPr lang="en-US" b="1" dirty="0"/>
              <a:t>namespace sortedset1</a:t>
            </a:r>
            <a:br>
              <a:rPr lang="en-US" b="1" dirty="0"/>
            </a:br>
            <a:r>
              <a:rPr lang="en-US" b="1" dirty="0"/>
              <a:t>{</a:t>
            </a:r>
            <a:br>
              <a:rPr lang="en-US" b="1" dirty="0"/>
            </a:br>
            <a:r>
              <a:rPr lang="en-US" b="1" dirty="0"/>
              <a:t>    class </a:t>
            </a:r>
            <a:r>
              <a:rPr lang="en-US" b="1" dirty="0" err="1"/>
              <a:t>man:IComparer</a:t>
            </a:r>
            <a:r>
              <a:rPr lang="en-US" b="1" dirty="0"/>
              <a:t>&lt;man&gt;,</a:t>
            </a:r>
            <a:r>
              <a:rPr lang="en-US" b="1" dirty="0" err="1"/>
              <a:t>IComparable</a:t>
            </a:r>
            <a:r>
              <a:rPr lang="en-US" b="1" dirty="0"/>
              <a:t>&lt;man&gt;</a:t>
            </a:r>
            <a:br>
              <a:rPr lang="en-US" b="1" dirty="0"/>
            </a:br>
            <a:r>
              <a:rPr lang="en-US" b="1" dirty="0"/>
              <a:t>    {</a:t>
            </a:r>
            <a:br>
              <a:rPr lang="en-US" b="1" dirty="0"/>
            </a:br>
            <a:r>
              <a:rPr lang="en-US" b="1" dirty="0"/>
              <a:t>        string name;</a:t>
            </a:r>
            <a:br>
              <a:rPr lang="en-US" b="1" dirty="0"/>
            </a:br>
            <a:r>
              <a:rPr lang="en-US" b="1" dirty="0"/>
              <a:t>        string address;</a:t>
            </a:r>
            <a:br>
              <a:rPr lang="en-US" b="1" dirty="0"/>
            </a:br>
            <a:r>
              <a:rPr lang="en-US" b="1" dirty="0"/>
              <a:t>        </a:t>
            </a:r>
            <a:r>
              <a:rPr lang="en-US" b="1" dirty="0" err="1"/>
              <a:t>int</a:t>
            </a:r>
            <a:r>
              <a:rPr lang="en-US" b="1" dirty="0"/>
              <a:t> age;</a:t>
            </a:r>
            <a:br>
              <a:rPr lang="en-US" b="1" dirty="0"/>
            </a:br>
            <a:r>
              <a:rPr lang="en-US" b="1" dirty="0"/>
              <a:t>        public man()</a:t>
            </a:r>
            <a:br>
              <a:rPr lang="en-US" b="1" dirty="0"/>
            </a:br>
            <a:r>
              <a:rPr lang="en-US" b="1" dirty="0"/>
              <a:t>        {</a:t>
            </a:r>
            <a:br>
              <a:rPr lang="en-US" b="1" dirty="0"/>
            </a:br>
            <a:r>
              <a:rPr lang="en-US" b="1" dirty="0"/>
              <a:t>        }        </a:t>
            </a:r>
            <a:br>
              <a:rPr lang="en-US" b="1" dirty="0"/>
            </a:br>
            <a:r>
              <a:rPr lang="en-US" b="1" dirty="0"/>
              <a:t>        public man(string </a:t>
            </a:r>
            <a:r>
              <a:rPr lang="en-US" b="1" dirty="0" err="1"/>
              <a:t>nm,string</a:t>
            </a:r>
            <a:r>
              <a:rPr lang="en-US" b="1" dirty="0"/>
              <a:t> ad, </a:t>
            </a:r>
            <a:r>
              <a:rPr lang="en-US" b="1" dirty="0" err="1"/>
              <a:t>int</a:t>
            </a:r>
            <a:r>
              <a:rPr lang="en-US" b="1" dirty="0"/>
              <a:t> ag)</a:t>
            </a:r>
            <a:br>
              <a:rPr lang="en-US" b="1" dirty="0"/>
            </a:br>
            <a:r>
              <a:rPr lang="en-US" b="1" dirty="0"/>
              <a:t>        {</a:t>
            </a:r>
            <a:br>
              <a:rPr lang="en-US" b="1" dirty="0"/>
            </a:br>
            <a:r>
              <a:rPr lang="en-US" b="1" dirty="0"/>
              <a:t>            name=nm;</a:t>
            </a:r>
            <a:br>
              <a:rPr lang="en-US" b="1" dirty="0"/>
            </a:br>
            <a:r>
              <a:rPr lang="en-US" b="1" dirty="0"/>
              <a:t>            address=ad;</a:t>
            </a:r>
            <a:br>
              <a:rPr lang="en-US" b="1" dirty="0"/>
            </a:br>
            <a:r>
              <a:rPr lang="en-US" b="1" dirty="0"/>
              <a:t>            age=ag;                        </a:t>
            </a:r>
            <a:br>
              <a:rPr lang="en-US" b="1" dirty="0"/>
            </a:br>
            <a:r>
              <a:rPr lang="en-US" b="1" dirty="0"/>
              <a:t>        }</a:t>
            </a:r>
            <a:endParaRPr lang="ru-RU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790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312" y="125260"/>
            <a:ext cx="12041688" cy="6601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public </a:t>
            </a:r>
            <a:r>
              <a:rPr lang="en-US" sz="3200" b="1" dirty="0" err="1"/>
              <a:t>int</a:t>
            </a:r>
            <a:r>
              <a:rPr lang="en-US" sz="3200" b="1" dirty="0"/>
              <a:t> Compare(man </a:t>
            </a:r>
            <a:r>
              <a:rPr lang="en-US" sz="3200" b="1" dirty="0" err="1"/>
              <a:t>x,man</a:t>
            </a:r>
            <a:r>
              <a:rPr lang="en-US" sz="3200" b="1" dirty="0"/>
              <a:t> y)</a:t>
            </a:r>
            <a:br>
              <a:rPr lang="en-US" sz="3200" b="1" dirty="0"/>
            </a:br>
            <a:r>
              <a:rPr lang="en-US" sz="3200" b="1" dirty="0"/>
              <a:t>        {</a:t>
            </a:r>
            <a:br>
              <a:rPr lang="en-US" sz="3200" b="1" dirty="0"/>
            </a:br>
            <a:r>
              <a:rPr lang="en-US" sz="3200" b="1" dirty="0"/>
              <a:t>            if(</a:t>
            </a:r>
            <a:r>
              <a:rPr lang="en-US" sz="3200" b="1" dirty="0" err="1"/>
              <a:t>x.age</a:t>
            </a:r>
            <a:r>
              <a:rPr lang="en-US" sz="3200" b="1" dirty="0"/>
              <a:t>&gt;</a:t>
            </a:r>
            <a:r>
              <a:rPr lang="en-US" sz="3200" b="1" dirty="0" err="1"/>
              <a:t>y.age</a:t>
            </a:r>
            <a:r>
              <a:rPr lang="en-US" sz="3200" b="1" dirty="0"/>
              <a:t>)</a:t>
            </a:r>
            <a:br>
              <a:rPr lang="en-US" sz="3200" b="1" dirty="0"/>
            </a:br>
            <a:r>
              <a:rPr lang="en-US" sz="3200" b="1" dirty="0"/>
              <a:t>                return 1;</a:t>
            </a:r>
            <a:br>
              <a:rPr lang="en-US" sz="3200" b="1" dirty="0"/>
            </a:br>
            <a:r>
              <a:rPr lang="en-US" sz="3200" b="1" dirty="0"/>
              <a:t>            if(</a:t>
            </a:r>
            <a:r>
              <a:rPr lang="en-US" sz="3200" b="1" dirty="0" err="1"/>
              <a:t>x.age</a:t>
            </a:r>
            <a:r>
              <a:rPr lang="en-US" sz="3200" b="1" dirty="0"/>
              <a:t>&lt;</a:t>
            </a:r>
            <a:r>
              <a:rPr lang="en-US" sz="3200" b="1" dirty="0" err="1"/>
              <a:t>y.age</a:t>
            </a:r>
            <a:r>
              <a:rPr lang="en-US" sz="3200" b="1" dirty="0"/>
              <a:t>)</a:t>
            </a:r>
            <a:br>
              <a:rPr lang="en-US" sz="3200" b="1" dirty="0"/>
            </a:br>
            <a:r>
              <a:rPr lang="en-US" sz="3200" b="1" dirty="0"/>
              <a:t>                return -1;</a:t>
            </a:r>
            <a:br>
              <a:rPr lang="en-US" sz="3200" b="1" dirty="0"/>
            </a:br>
            <a:r>
              <a:rPr lang="en-US" sz="3200" b="1" dirty="0"/>
              <a:t>            else</a:t>
            </a:r>
            <a:br>
              <a:rPr lang="en-US" sz="3200" b="1" dirty="0"/>
            </a:br>
            <a:r>
              <a:rPr lang="en-US" sz="3200" b="1" dirty="0"/>
              <a:t>                return 0;            </a:t>
            </a:r>
            <a:br>
              <a:rPr lang="en-US" sz="3200" b="1" dirty="0"/>
            </a:br>
            <a:r>
              <a:rPr lang="en-US" sz="3200" b="1" dirty="0"/>
              <a:t>        }</a:t>
            </a:r>
            <a:br>
              <a:rPr lang="en-US" sz="3200" b="1" dirty="0"/>
            </a:br>
            <a:r>
              <a:rPr lang="en-US" sz="3200" b="1" dirty="0"/>
              <a:t>        public </a:t>
            </a:r>
            <a:r>
              <a:rPr lang="en-US" sz="3200" b="1" dirty="0" err="1"/>
              <a:t>int</a:t>
            </a:r>
            <a:r>
              <a:rPr lang="en-US" sz="3200" b="1" dirty="0"/>
              <a:t> </a:t>
            </a:r>
            <a:r>
              <a:rPr lang="en-US" sz="3200" b="1" dirty="0" err="1"/>
              <a:t>CompareTo</a:t>
            </a:r>
            <a:r>
              <a:rPr lang="en-US" sz="3200" b="1" dirty="0"/>
              <a:t>(man x)</a:t>
            </a:r>
            <a:br>
              <a:rPr lang="en-US" sz="3200" b="1" dirty="0"/>
            </a:br>
            <a:r>
              <a:rPr lang="en-US" sz="3200" b="1" dirty="0"/>
              <a:t>        {</a:t>
            </a:r>
            <a:br>
              <a:rPr lang="en-US" sz="3200" b="1" dirty="0"/>
            </a:br>
            <a:r>
              <a:rPr lang="en-US" sz="3200" b="1" dirty="0"/>
              <a:t>            return Compare(</a:t>
            </a:r>
            <a:r>
              <a:rPr lang="en-US" sz="3200" b="1" dirty="0" err="1"/>
              <a:t>this,x</a:t>
            </a:r>
            <a:r>
              <a:rPr lang="en-US" sz="3200" b="1" dirty="0"/>
              <a:t>);</a:t>
            </a:r>
            <a:br>
              <a:rPr lang="en-US" sz="3200" b="1" dirty="0"/>
            </a:br>
            <a:r>
              <a:rPr lang="en-US" sz="3200" b="1" dirty="0"/>
              <a:t>        }</a:t>
            </a:r>
            <a:endParaRPr lang="ru-RU" sz="32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232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7682"/>
            <a:ext cx="12192000" cy="662626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public void input()</a:t>
            </a:r>
            <a:br>
              <a:rPr lang="en-US" b="1" dirty="0"/>
            </a:br>
            <a:r>
              <a:rPr lang="en-US" b="1" dirty="0"/>
              <a:t>        {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("Enter name");</a:t>
            </a:r>
            <a:br>
              <a:rPr lang="en-US" b="1" dirty="0"/>
            </a:br>
            <a:r>
              <a:rPr lang="en-US" b="1" dirty="0"/>
              <a:t>            name=</a:t>
            </a:r>
            <a:r>
              <a:rPr lang="en-US" b="1" dirty="0" err="1"/>
              <a:t>Console.ReadLine</a:t>
            </a:r>
            <a:r>
              <a:rPr lang="en-US" b="1" dirty="0"/>
              <a:t>();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("</a:t>
            </a:r>
            <a:r>
              <a:rPr lang="en-US" b="1" dirty="0" err="1"/>
              <a:t>Enetr</a:t>
            </a:r>
            <a:r>
              <a:rPr lang="en-US" b="1" dirty="0"/>
              <a:t> address");</a:t>
            </a:r>
            <a:br>
              <a:rPr lang="en-US" b="1" dirty="0"/>
            </a:br>
            <a:r>
              <a:rPr lang="en-US" b="1" dirty="0"/>
              <a:t>            address=</a:t>
            </a:r>
            <a:r>
              <a:rPr lang="en-US" b="1" dirty="0" err="1"/>
              <a:t>Console.ReadLine</a:t>
            </a:r>
            <a:r>
              <a:rPr lang="en-US" b="1" dirty="0"/>
              <a:t>();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("Enter age");</a:t>
            </a:r>
            <a:br>
              <a:rPr lang="en-US" b="1" dirty="0"/>
            </a:br>
            <a:r>
              <a:rPr lang="en-US" b="1" dirty="0"/>
              <a:t>            age=Convert.ToInt32(</a:t>
            </a:r>
            <a:r>
              <a:rPr lang="en-US" b="1" dirty="0" err="1"/>
              <a:t>Console.ReadLine</a:t>
            </a:r>
            <a:r>
              <a:rPr lang="en-US" b="1" dirty="0"/>
              <a:t>());            </a:t>
            </a:r>
            <a:br>
              <a:rPr lang="en-US" b="1" dirty="0"/>
            </a:br>
            <a:r>
              <a:rPr lang="en-US" b="1" dirty="0"/>
              <a:t>        }</a:t>
            </a:r>
            <a:br>
              <a:rPr lang="en-US" b="1" dirty="0"/>
            </a:br>
            <a:r>
              <a:rPr lang="en-US" b="1" dirty="0"/>
              <a:t>        public override string </a:t>
            </a:r>
            <a:r>
              <a:rPr lang="en-US" b="1" dirty="0" err="1"/>
              <a:t>ToString</a:t>
            </a:r>
            <a:r>
              <a:rPr lang="en-US" b="1" dirty="0"/>
              <a:t>()</a:t>
            </a:r>
            <a:br>
              <a:rPr lang="en-US" b="1" dirty="0"/>
            </a:br>
            <a:r>
              <a:rPr lang="en-US" b="1" dirty="0"/>
              <a:t>        {</a:t>
            </a:r>
            <a:br>
              <a:rPr lang="en-US" b="1" dirty="0"/>
            </a:br>
            <a:r>
              <a:rPr lang="en-US" b="1" dirty="0"/>
              <a:t>            return </a:t>
            </a:r>
            <a:r>
              <a:rPr lang="en-US" b="1" dirty="0" err="1"/>
              <a:t>string.Format</a:t>
            </a:r>
            <a:r>
              <a:rPr lang="en-US" b="1" dirty="0"/>
              <a:t>("[man Name={0}, Address={1}, Age={2}]", name, address, age);</a:t>
            </a:r>
            <a:br>
              <a:rPr lang="en-US" b="1" dirty="0"/>
            </a:br>
            <a:r>
              <a:rPr lang="en-US" b="1" dirty="0"/>
              <a:t>        }                    </a:t>
            </a:r>
            <a:br>
              <a:rPr lang="en-US" b="1" dirty="0"/>
            </a:br>
            <a:r>
              <a:rPr lang="en-US" b="1" dirty="0"/>
              <a:t>    }</a:t>
            </a:r>
            <a:endParaRPr lang="ru-RU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5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0208" y="150312"/>
            <a:ext cx="11962356" cy="656363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class Program</a:t>
            </a:r>
            <a:br>
              <a:rPr lang="en-US" b="1" dirty="0"/>
            </a:br>
            <a:r>
              <a:rPr lang="en-US" b="1" dirty="0"/>
              <a:t>    {</a:t>
            </a:r>
            <a:br>
              <a:rPr lang="en-US" b="1" dirty="0"/>
            </a:br>
            <a:r>
              <a:rPr lang="en-US" b="1" dirty="0"/>
              <a:t>        public static void Main(string[] </a:t>
            </a:r>
            <a:r>
              <a:rPr lang="en-US" b="1" dirty="0" err="1"/>
              <a:t>args</a:t>
            </a:r>
            <a:r>
              <a:rPr lang="en-US" b="1" dirty="0"/>
              <a:t>)</a:t>
            </a:r>
            <a:br>
              <a:rPr lang="en-US" b="1" dirty="0"/>
            </a:br>
            <a:r>
              <a:rPr lang="en-US" b="1" dirty="0"/>
              <a:t>        {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SortedSet</a:t>
            </a:r>
            <a:r>
              <a:rPr lang="en-US" b="1" dirty="0"/>
              <a:t>&lt;man&gt; </a:t>
            </a:r>
            <a:r>
              <a:rPr lang="en-US" b="1" dirty="0" err="1"/>
              <a:t>so_man</a:t>
            </a:r>
            <a:r>
              <a:rPr lang="en-US" b="1" dirty="0"/>
              <a:t>=new </a:t>
            </a:r>
            <a:r>
              <a:rPr lang="en-US" b="1" dirty="0" err="1"/>
              <a:t>SortedSet</a:t>
            </a:r>
            <a:r>
              <a:rPr lang="en-US" b="1" dirty="0"/>
              <a:t>&lt;man&gt;();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int</a:t>
            </a:r>
            <a:r>
              <a:rPr lang="en-US" b="1" dirty="0"/>
              <a:t> </a:t>
            </a:r>
            <a:r>
              <a:rPr lang="en-US" b="1" dirty="0" err="1"/>
              <a:t>kilcist</a:t>
            </a:r>
            <a:r>
              <a:rPr lang="en-US" b="1" dirty="0"/>
              <a:t>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Console.WriteLine</a:t>
            </a:r>
            <a:r>
              <a:rPr lang="en-US" b="1" dirty="0"/>
              <a:t>("Enter </a:t>
            </a:r>
            <a:r>
              <a:rPr lang="en-US" b="1" dirty="0" err="1"/>
              <a:t>kilcist</a:t>
            </a:r>
            <a:r>
              <a:rPr lang="en-US" b="1" dirty="0"/>
              <a:t>=");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kilcist</a:t>
            </a:r>
            <a:r>
              <a:rPr lang="en-US" b="1" dirty="0"/>
              <a:t>=Convert.ToInt32(</a:t>
            </a:r>
            <a:r>
              <a:rPr lang="en-US" b="1" dirty="0" err="1"/>
              <a:t>Console.ReadLine</a:t>
            </a:r>
            <a:r>
              <a:rPr lang="en-US" b="1" dirty="0"/>
              <a:t>());</a:t>
            </a:r>
            <a:br>
              <a:rPr lang="en-US" b="1" dirty="0"/>
            </a:br>
            <a:r>
              <a:rPr lang="en-US" b="1" dirty="0"/>
              <a:t>            man[] </a:t>
            </a:r>
            <a:r>
              <a:rPr lang="en-US" b="1" dirty="0" err="1"/>
              <a:t>array_man</a:t>
            </a:r>
            <a:r>
              <a:rPr lang="en-US" b="1" dirty="0"/>
              <a:t>=new man[</a:t>
            </a:r>
            <a:r>
              <a:rPr lang="en-US" b="1" dirty="0" err="1"/>
              <a:t>kilcist</a:t>
            </a:r>
            <a:r>
              <a:rPr lang="en-US" b="1" dirty="0"/>
              <a:t>];</a:t>
            </a:r>
            <a:br>
              <a:rPr lang="en-US" b="1" dirty="0"/>
            </a:br>
            <a:r>
              <a:rPr lang="en-US" b="1" dirty="0"/>
              <a:t>            for(</a:t>
            </a:r>
            <a:r>
              <a:rPr lang="en-US" b="1" dirty="0" err="1"/>
              <a:t>int</a:t>
            </a:r>
            <a:r>
              <a:rPr lang="en-US" b="1" dirty="0"/>
              <a:t> </a:t>
            </a:r>
            <a:r>
              <a:rPr lang="en-US" b="1" dirty="0" err="1"/>
              <a:t>i</a:t>
            </a:r>
            <a:r>
              <a:rPr lang="en-US" b="1" dirty="0"/>
              <a:t>=0;i&lt;</a:t>
            </a:r>
            <a:r>
              <a:rPr lang="en-US" b="1" dirty="0" err="1"/>
              <a:t>array_man.Length;i</a:t>
            </a:r>
            <a:r>
              <a:rPr lang="en-US" b="1" dirty="0"/>
              <a:t>++)</a:t>
            </a:r>
            <a:br>
              <a:rPr lang="en-US" b="1" dirty="0"/>
            </a:br>
            <a:r>
              <a:rPr lang="en-US" b="1" dirty="0"/>
              <a:t>            {</a:t>
            </a:r>
            <a:br>
              <a:rPr lang="en-US" b="1" dirty="0"/>
            </a:br>
            <a:r>
              <a:rPr lang="en-US" b="1" dirty="0"/>
              <a:t>                </a:t>
            </a:r>
            <a:r>
              <a:rPr lang="en-US" b="1" dirty="0" err="1"/>
              <a:t>array_man</a:t>
            </a:r>
            <a:r>
              <a:rPr lang="en-US" b="1" dirty="0"/>
              <a:t>[</a:t>
            </a:r>
            <a:r>
              <a:rPr lang="en-US" b="1" dirty="0" err="1"/>
              <a:t>i</a:t>
            </a:r>
            <a:r>
              <a:rPr lang="en-US" b="1" dirty="0"/>
              <a:t>]=new man();</a:t>
            </a:r>
            <a:br>
              <a:rPr lang="en-US" b="1" dirty="0"/>
            </a:br>
            <a:r>
              <a:rPr lang="en-US" b="1" dirty="0"/>
              <a:t>                </a:t>
            </a:r>
            <a:r>
              <a:rPr lang="en-US" b="1" dirty="0" err="1"/>
              <a:t>array_man</a:t>
            </a:r>
            <a:r>
              <a:rPr lang="en-US" b="1" dirty="0"/>
              <a:t>[</a:t>
            </a:r>
            <a:r>
              <a:rPr lang="en-US" b="1" dirty="0" err="1"/>
              <a:t>i</a:t>
            </a:r>
            <a:r>
              <a:rPr lang="en-US" b="1" dirty="0"/>
              <a:t>].input();</a:t>
            </a:r>
            <a:br>
              <a:rPr lang="en-US" b="1" dirty="0"/>
            </a:br>
            <a:r>
              <a:rPr lang="en-US" b="1" dirty="0"/>
              <a:t>                </a:t>
            </a:r>
            <a:r>
              <a:rPr lang="en-US" b="1" dirty="0" err="1"/>
              <a:t>so_man.Add</a:t>
            </a:r>
            <a:r>
              <a:rPr lang="en-US" b="1" dirty="0"/>
              <a:t>(</a:t>
            </a:r>
            <a:r>
              <a:rPr lang="en-US" b="1" dirty="0" err="1"/>
              <a:t>array_man</a:t>
            </a:r>
            <a:r>
              <a:rPr lang="en-US" b="1" dirty="0"/>
              <a:t>[</a:t>
            </a:r>
            <a:r>
              <a:rPr lang="en-US" b="1" dirty="0" err="1"/>
              <a:t>i</a:t>
            </a:r>
            <a:r>
              <a:rPr lang="en-US" b="1" dirty="0"/>
              <a:t>]);                </a:t>
            </a:r>
            <a:br>
              <a:rPr lang="en-US" b="1" dirty="0"/>
            </a:br>
            <a:r>
              <a:rPr lang="en-US" b="1" dirty="0"/>
              <a:t>            }</a:t>
            </a:r>
            <a:endParaRPr lang="ru-RU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78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0208" y="125260"/>
            <a:ext cx="12091792" cy="6638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err="1"/>
              <a:t>so_man.Add</a:t>
            </a:r>
            <a:r>
              <a:rPr lang="en-US" sz="3200" b="1" dirty="0"/>
              <a:t>(new man("Boris","SKD",30));</a:t>
            </a:r>
            <a:br>
              <a:rPr lang="en-US" sz="3200" b="1" dirty="0"/>
            </a:br>
            <a:r>
              <a:rPr lang="en-US" sz="3200" b="1" dirty="0"/>
              <a:t>            </a:t>
            </a:r>
            <a:r>
              <a:rPr lang="en-US" sz="3200" b="1" dirty="0" err="1"/>
              <a:t>so_man.Add</a:t>
            </a:r>
            <a:r>
              <a:rPr lang="en-US" sz="3200" b="1" dirty="0"/>
              <a:t>(new man("Wera","Topolja",20));</a:t>
            </a:r>
            <a:br>
              <a:rPr lang="en-US" sz="3200" b="1" dirty="0"/>
            </a:br>
            <a:r>
              <a:rPr lang="en-US" sz="3200" b="1" dirty="0"/>
              <a:t>            </a:t>
            </a:r>
            <a:r>
              <a:rPr lang="en-US" sz="3200" b="1" dirty="0" err="1"/>
              <a:t>so_man.Add</a:t>
            </a:r>
            <a:r>
              <a:rPr lang="en-US" sz="3200" b="1" dirty="0"/>
              <a:t>(new man("Ivan","</a:t>
            </a:r>
            <a:r>
              <a:rPr lang="ru-RU" sz="3200" b="1" dirty="0"/>
              <a:t>Гуляйполе",22));</a:t>
            </a:r>
            <a:br>
              <a:rPr lang="ru-RU" sz="3200" b="1" dirty="0"/>
            </a:br>
            <a:r>
              <a:rPr lang="ru-RU" sz="3200" b="1" dirty="0"/>
              <a:t>            </a:t>
            </a:r>
            <a:r>
              <a:rPr lang="en-US" sz="3200" b="1" dirty="0" err="1"/>
              <a:t>foreach</a:t>
            </a:r>
            <a:r>
              <a:rPr lang="en-US" sz="3200" b="1" dirty="0"/>
              <a:t>(man q in </a:t>
            </a:r>
            <a:r>
              <a:rPr lang="en-US" sz="3200" b="1" dirty="0" err="1"/>
              <a:t>so_man</a:t>
            </a:r>
            <a:r>
              <a:rPr lang="en-US" sz="3200" b="1" dirty="0"/>
              <a:t>)</a:t>
            </a:r>
            <a:br>
              <a:rPr lang="en-US" sz="3200" b="1" dirty="0"/>
            </a:br>
            <a:r>
              <a:rPr lang="en-US" sz="3200" b="1" dirty="0"/>
              <a:t>            {</a:t>
            </a:r>
            <a:br>
              <a:rPr lang="en-US" sz="3200" b="1" dirty="0"/>
            </a:br>
            <a:r>
              <a:rPr lang="en-US" sz="3200" b="1" dirty="0"/>
              <a:t>                </a:t>
            </a:r>
            <a:r>
              <a:rPr lang="en-US" sz="3200" b="1" dirty="0" err="1"/>
              <a:t>Console.WriteLine</a:t>
            </a:r>
            <a:r>
              <a:rPr lang="en-US" sz="3200" b="1" dirty="0"/>
              <a:t>(q);</a:t>
            </a:r>
            <a:br>
              <a:rPr lang="en-US" sz="3200" b="1" dirty="0"/>
            </a:br>
            <a:r>
              <a:rPr lang="en-US" sz="3200" b="1" dirty="0"/>
              <a:t>            }            </a:t>
            </a:r>
            <a:br>
              <a:rPr lang="en-US" sz="3200" b="1" dirty="0"/>
            </a:br>
            <a:r>
              <a:rPr lang="en-US" sz="3200" b="1" dirty="0"/>
              <a:t>            </a:t>
            </a:r>
            <a:r>
              <a:rPr lang="en-US" sz="3200" b="1" dirty="0" err="1"/>
              <a:t>Console.WriteLine</a:t>
            </a:r>
            <a:r>
              <a:rPr lang="en-US" sz="3200" b="1" dirty="0"/>
              <a:t>("</a:t>
            </a:r>
            <a:r>
              <a:rPr lang="ru-RU" sz="3200" b="1" dirty="0"/>
              <a:t>Пора в</a:t>
            </a:r>
            <a:r>
              <a:rPr lang="en-US" sz="3200" b="1" dirty="0" err="1"/>
              <a:t>i</a:t>
            </a:r>
            <a:r>
              <a:rPr lang="ru-RU" sz="3200" b="1" dirty="0" err="1"/>
              <a:t>дпочити</a:t>
            </a:r>
            <a:r>
              <a:rPr lang="ru-RU" sz="3200" b="1" dirty="0"/>
              <a:t>!");                        </a:t>
            </a:r>
            <a:br>
              <a:rPr lang="ru-RU" sz="3200" b="1" dirty="0"/>
            </a:br>
            <a:r>
              <a:rPr lang="ru-RU" sz="3200" b="1" dirty="0"/>
              <a:t>            </a:t>
            </a:r>
            <a:r>
              <a:rPr lang="en-US" sz="3200" b="1" dirty="0" err="1"/>
              <a:t>Console.Write</a:t>
            </a:r>
            <a:r>
              <a:rPr lang="en-US" sz="3200" b="1" dirty="0"/>
              <a:t>("Press any key to continue . . . ");</a:t>
            </a:r>
            <a:br>
              <a:rPr lang="en-US" sz="3200" b="1" dirty="0"/>
            </a:br>
            <a:r>
              <a:rPr lang="en-US" sz="3200" b="1" dirty="0"/>
              <a:t>            </a:t>
            </a:r>
            <a:r>
              <a:rPr lang="en-US" sz="3200" b="1" dirty="0" err="1"/>
              <a:t>Console.ReadKey</a:t>
            </a:r>
            <a:r>
              <a:rPr lang="en-US" sz="3200" b="1" dirty="0"/>
              <a:t>(true);</a:t>
            </a:r>
            <a:br>
              <a:rPr lang="en-US" sz="3200" b="1" dirty="0"/>
            </a:br>
            <a:r>
              <a:rPr lang="en-US" sz="3200" b="1" dirty="0"/>
              <a:t>        }</a:t>
            </a:r>
            <a:br>
              <a:rPr lang="en-US" sz="3200" b="1" dirty="0"/>
            </a:br>
            <a:r>
              <a:rPr lang="en-US" sz="3200" b="1" dirty="0"/>
              <a:t>    }</a:t>
            </a:r>
            <a:br>
              <a:rPr lang="en-US" sz="3200" b="1" dirty="0"/>
            </a:br>
            <a:r>
              <a:rPr lang="en-US" sz="3200" b="1" dirty="0"/>
              <a:t>}</a:t>
            </a:r>
            <a:endParaRPr lang="ru-RU" sz="32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466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401" y="394632"/>
            <a:ext cx="12064049" cy="9651241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30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2942" y="112734"/>
            <a:ext cx="11837096" cy="6608741"/>
          </a:xfrm>
        </p:spPr>
        <p:txBody>
          <a:bodyPr/>
          <a:lstStyle/>
          <a:p>
            <a:pPr marL="457200" lvl="1" indent="0">
              <a:buNone/>
            </a:pPr>
            <a:endParaRPr lang="uk-UA" dirty="0" smtClean="0"/>
          </a:p>
          <a:p>
            <a:pPr marL="457200" lvl="1" indent="0">
              <a:buNone/>
            </a:pPr>
            <a:endParaRPr lang="uk-UA" dirty="0"/>
          </a:p>
          <a:p>
            <a:pPr marL="457200" lvl="1" indent="0">
              <a:buNone/>
            </a:pPr>
            <a:endParaRPr lang="uk-UA" dirty="0" smtClean="0"/>
          </a:p>
          <a:p>
            <a:pPr marL="457200" lvl="1" indent="0">
              <a:buNone/>
            </a:pPr>
            <a:endParaRPr lang="uk-UA" dirty="0"/>
          </a:p>
          <a:p>
            <a:pPr marL="457200" lvl="1" indent="0">
              <a:buNone/>
            </a:pPr>
            <a:endParaRPr lang="uk-UA" dirty="0" smtClean="0"/>
          </a:p>
          <a:p>
            <a:pPr marL="457200" lvl="1" indent="0" algn="ctr">
              <a:buNone/>
            </a:pPr>
            <a:r>
              <a:rPr lang="uk-UA" sz="4000" b="1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Додаткова інформація по попереднім темам</a:t>
            </a:r>
            <a:endParaRPr lang="ru-RU" sz="40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B30B-386F-4139-ACE3-B6A338A6446E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31900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AAAB3611-84EA-4E5C-B51D-4691E64C4F29}" type="slidenum">
              <a:rPr lang="ru-RU" altLang="ru-RU" sz="1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68</a:t>
            </a:fld>
            <a:endParaRPr lang="ru-RU" altLang="ru-RU" sz="1400">
              <a:solidFill>
                <a:srgbClr val="000000"/>
              </a:solidFill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609600"/>
            <a:ext cx="9144000" cy="5791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uk-UA" altLang="ru-RU" b="1" i="1" smtClean="0">
                <a:solidFill>
                  <a:srgbClr val="3333FF"/>
                </a:solidFill>
              </a:rPr>
              <a:t>Створення похідного класу при умові, що конструктор базового класу має параметри</a:t>
            </a:r>
          </a:p>
          <a:p>
            <a:pPr eaLnBrk="1" hangingPunct="1">
              <a:buFontTx/>
              <a:buNone/>
            </a:pPr>
            <a:r>
              <a:rPr lang="uk-UA" altLang="ru-RU" b="1" smtClean="0"/>
              <a:t>Базовий клас “Транспорт” має конструктор із двома параметрами. Тому в похідному класі “Автомобіль” конструктор має не тільки параметр “Колір” для об'єктів власного класу але і два параметри для конструктора базового класу.</a:t>
            </a:r>
          </a:p>
          <a:p>
            <a:pPr eaLnBrk="1" hangingPunct="1">
              <a:buFontTx/>
              <a:buNone/>
            </a:pPr>
            <a:endParaRPr lang="ru-RU" altLang="ru-RU" b="1" smtClean="0"/>
          </a:p>
        </p:txBody>
      </p:sp>
    </p:spTree>
    <p:extLst>
      <p:ext uri="{BB962C8B-B14F-4D97-AF65-F5344CB8AC3E}">
        <p14:creationId xmlns:p14="http://schemas.microsoft.com/office/powerpoint/2010/main" val="212297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88852523-77B2-47A3-998A-ECE338A99272}" type="slidenum">
              <a:rPr lang="ru-RU" altLang="ru-RU" sz="1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69</a:t>
            </a:fld>
            <a:endParaRPr lang="ru-RU" altLang="ru-RU" sz="1400">
              <a:solidFill>
                <a:srgbClr val="000000"/>
              </a:solidFill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9144000" cy="6858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using System;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using System.Collections.Generic;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using System.Text;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ru-RU" sz="2400" b="1" noProof="1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namespace nasled_param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    class Transport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   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     </a:t>
            </a:r>
            <a:r>
              <a:rPr lang="en-US" altLang="ru-RU" sz="2400" b="1" noProof="1">
                <a:solidFill>
                  <a:srgbClr val="3333FF"/>
                </a:solidFill>
              </a:rPr>
              <a:t>  protected</a:t>
            </a:r>
            <a:r>
              <a:rPr lang="en-US" altLang="ru-RU" sz="2400" b="1" noProof="1"/>
              <a:t> string brand;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        </a:t>
            </a:r>
            <a:r>
              <a:rPr lang="en-US" altLang="ru-RU" sz="2400" b="1" noProof="1">
                <a:solidFill>
                  <a:srgbClr val="3333FF"/>
                </a:solidFill>
              </a:rPr>
              <a:t>protected</a:t>
            </a:r>
            <a:r>
              <a:rPr lang="en-US" altLang="ru-RU" sz="2400" b="1" noProof="1"/>
              <a:t> double price;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        public Transport( string br, double pr)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       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            brand = br;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            price = pr;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        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    }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u-RU" sz="2400" noProof="1"/>
              <a:t>    //********************************************</a:t>
            </a:r>
            <a:endParaRPr lang="ru-RU" altLang="ru-RU" sz="2400"/>
          </a:p>
        </p:txBody>
      </p:sp>
    </p:spTree>
    <p:extLst>
      <p:ext uri="{BB962C8B-B14F-4D97-AF65-F5344CB8AC3E}">
        <p14:creationId xmlns:p14="http://schemas.microsoft.com/office/powerpoint/2010/main" val="28725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682" y="175364"/>
            <a:ext cx="11912252" cy="654611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using System;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namespace interface2</a:t>
            </a:r>
          </a:p>
          <a:p>
            <a:pPr marL="0" indent="0">
              <a:buNone/>
            </a:pPr>
            <a:r>
              <a:rPr lang="en-US" b="1" dirty="0"/>
              <a:t>{</a:t>
            </a:r>
          </a:p>
          <a:p>
            <a:pPr marL="0" indent="0">
              <a:buNone/>
            </a:pPr>
            <a:r>
              <a:rPr lang="en-US" b="1" dirty="0"/>
              <a:t>	public interface </a:t>
            </a:r>
            <a:r>
              <a:rPr lang="en-US" b="1" dirty="0" err="1"/>
              <a:t>ISquare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	{</a:t>
            </a:r>
          </a:p>
          <a:p>
            <a:pPr marL="0" indent="0">
              <a:buNone/>
            </a:pPr>
            <a:r>
              <a:rPr lang="en-US" b="1" dirty="0"/>
              <a:t>		double </a:t>
            </a:r>
            <a:r>
              <a:rPr lang="en-US" b="1" dirty="0" err="1"/>
              <a:t>plo</a:t>
            </a:r>
            <a:r>
              <a:rPr lang="en-US" b="1" dirty="0"/>
              <a:t>();</a:t>
            </a:r>
          </a:p>
          <a:p>
            <a:pPr marL="0" indent="0">
              <a:buNone/>
            </a:pPr>
            <a:r>
              <a:rPr lang="en-US" b="1" dirty="0"/>
              <a:t>	}</a:t>
            </a:r>
          </a:p>
          <a:p>
            <a:pPr marL="0" indent="0">
              <a:buNone/>
            </a:pPr>
            <a:r>
              <a:rPr lang="en-US" b="1" dirty="0"/>
              <a:t>	public interface </a:t>
            </a:r>
            <a:r>
              <a:rPr lang="en-US" b="1" dirty="0" err="1"/>
              <a:t>IPerimetr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	{</a:t>
            </a:r>
          </a:p>
          <a:p>
            <a:pPr marL="0" indent="0">
              <a:buNone/>
            </a:pPr>
            <a:r>
              <a:rPr lang="en-US" b="1" dirty="0"/>
              <a:t>		double p();</a:t>
            </a:r>
          </a:p>
          <a:p>
            <a:pPr marL="0" indent="0">
              <a:buNone/>
            </a:pPr>
            <a:r>
              <a:rPr lang="en-US" b="1" dirty="0"/>
              <a:t>	}</a:t>
            </a:r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CB30B-386F-4139-ACE3-B6A338A6446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373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4FEDECB7-83C0-4FC9-9E92-D7078B9FBD50}" type="slidenum">
              <a:rPr lang="ru-RU" altLang="ru-RU" sz="1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70</a:t>
            </a:fld>
            <a:endParaRPr lang="ru-RU" altLang="ru-RU" sz="1400">
              <a:solidFill>
                <a:srgbClr val="000000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9144000" cy="6858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sz="2400" noProof="1"/>
              <a:t> </a:t>
            </a:r>
            <a:r>
              <a:rPr lang="en-US" altLang="ru-RU" sz="2400" b="1" noProof="1"/>
              <a:t>class Car : Transport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   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        string color;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        public Car( string col,string name, double cost): base(name,cost)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       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            color = col;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        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         //***************************************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         public void output()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        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             Console.WriteLine("brand={0} price={1} color={2}", brand, price, color);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ru-RU" sz="2400" b="1" noProof="1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         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         //**************************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400" b="1" noProof="1"/>
              <a:t>    }</a:t>
            </a:r>
            <a:endParaRPr lang="ru-RU" altLang="ru-RU" sz="2400" b="1"/>
          </a:p>
        </p:txBody>
      </p:sp>
    </p:spTree>
    <p:extLst>
      <p:ext uri="{BB962C8B-B14F-4D97-AF65-F5344CB8AC3E}">
        <p14:creationId xmlns:p14="http://schemas.microsoft.com/office/powerpoint/2010/main" val="319810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C7315C83-A3C3-463F-8B7C-518E500B6FAB}" type="slidenum">
              <a:rPr lang="ru-RU" altLang="ru-RU" sz="1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71</a:t>
            </a:fld>
            <a:endParaRPr lang="ru-RU" altLang="ru-RU" sz="1400">
              <a:solidFill>
                <a:srgbClr val="000000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ru-RU" altLang="ru-RU" sz="2800" noProof="1"/>
              <a:t> </a:t>
            </a:r>
            <a:r>
              <a:rPr lang="en-US" altLang="ru-RU" sz="2800" b="1" noProof="1"/>
              <a:t>class Program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800" b="1" noProof="1"/>
              <a:t>   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800" b="1" noProof="1"/>
              <a:t>        static void Main(string[] args)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800" b="1" noProof="1"/>
              <a:t>       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800" b="1" noProof="1"/>
              <a:t>            Car ob = new Car("Red","Mers",12000);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800" b="1" noProof="1"/>
              <a:t>            ob.output();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800" b="1" noProof="1"/>
              <a:t>        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800" b="1" noProof="1"/>
              <a:t>    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sz="2800" b="1" noProof="1"/>
              <a:t>}</a:t>
            </a:r>
          </a:p>
          <a:p>
            <a:pPr eaLnBrk="1" hangingPunct="1">
              <a:lnSpc>
                <a:spcPct val="90000"/>
              </a:lnSpc>
            </a:pPr>
            <a:endParaRPr lang="ru-RU" altLang="ru-RU" sz="2800" b="1"/>
          </a:p>
        </p:txBody>
      </p:sp>
    </p:spTree>
    <p:extLst>
      <p:ext uri="{BB962C8B-B14F-4D97-AF65-F5344CB8AC3E}">
        <p14:creationId xmlns:p14="http://schemas.microsoft.com/office/powerpoint/2010/main" val="329261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6CC47F68-DB5A-4A04-BB40-765E0743EC10}" type="slidenum">
              <a:rPr lang="ru-RU" altLang="ru-RU" sz="1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72</a:t>
            </a:fld>
            <a:endParaRPr lang="ru-RU" altLang="ru-RU" sz="1400">
              <a:solidFill>
                <a:srgbClr val="000000"/>
              </a:solidFill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9144000" cy="6858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uk-UA" altLang="ru-RU" sz="2800" b="1" i="1">
                <a:solidFill>
                  <a:srgbClr val="3333FF"/>
                </a:solidFill>
              </a:rPr>
              <a:t>Визначення тривалості виконання коду із точністю 100 наносекунд</a:t>
            </a:r>
          </a:p>
          <a:p>
            <a:pPr eaLnBrk="1" hangingPunct="1">
              <a:buFontTx/>
              <a:buNone/>
            </a:pPr>
            <a:r>
              <a:rPr lang="uk-UA" altLang="ru-RU" sz="2800" b="1"/>
              <a:t>Застосовується метод </a:t>
            </a:r>
            <a:r>
              <a:rPr lang="en-US" altLang="ru-RU" sz="2800" b="1"/>
              <a:t>Ticks</a:t>
            </a:r>
            <a:r>
              <a:rPr lang="uk-UA" altLang="ru-RU" sz="2800" b="1"/>
              <a:t> класу </a:t>
            </a:r>
            <a:r>
              <a:rPr lang="en-US" altLang="ru-RU" sz="2800" b="1"/>
              <a:t> DateTime</a:t>
            </a:r>
            <a:endParaRPr lang="uk-UA" altLang="ru-RU" sz="2800" b="1"/>
          </a:p>
          <a:p>
            <a:pPr eaLnBrk="1" hangingPunct="1">
              <a:buFontTx/>
              <a:buNone/>
            </a:pPr>
            <a:r>
              <a:rPr lang="uk-UA" altLang="ru-RU" sz="2800" noProof="1"/>
              <a:t> </a:t>
            </a:r>
            <a:r>
              <a:rPr lang="en-US" altLang="ru-RU" sz="2800" b="1" noProof="1"/>
              <a:t>static void Main(string[] args)</a:t>
            </a:r>
          </a:p>
          <a:p>
            <a:pPr eaLnBrk="1" hangingPunct="1">
              <a:buFontTx/>
              <a:buNone/>
            </a:pPr>
            <a:r>
              <a:rPr lang="en-US" altLang="ru-RU" sz="2800" b="1" noProof="1"/>
              <a:t>        {</a:t>
            </a:r>
          </a:p>
          <a:p>
            <a:pPr eaLnBrk="1" hangingPunct="1">
              <a:buFontTx/>
              <a:buNone/>
            </a:pPr>
            <a:r>
              <a:rPr lang="en-US" altLang="ru-RU" sz="2800" b="1" noProof="1"/>
              <a:t>            long startLong = DateTime.Now.Ticks;</a:t>
            </a:r>
          </a:p>
          <a:p>
            <a:pPr eaLnBrk="1" hangingPunct="1">
              <a:buFontTx/>
              <a:buNone/>
            </a:pPr>
            <a:r>
              <a:rPr lang="en-US" altLang="ru-RU" sz="2800" b="1" noProof="1"/>
              <a:t>           </a:t>
            </a:r>
            <a:r>
              <a:rPr lang="en-US" altLang="ru-RU" sz="2800" b="1"/>
              <a:t>……………………………………………</a:t>
            </a:r>
          </a:p>
          <a:p>
            <a:pPr eaLnBrk="1" hangingPunct="1">
              <a:buFontTx/>
              <a:buNone/>
            </a:pPr>
            <a:r>
              <a:rPr lang="en-US" altLang="ru-RU" sz="2800" b="1"/>
              <a:t>……………………………………………………</a:t>
            </a:r>
            <a:endParaRPr lang="en-US" altLang="ru-RU" sz="2800" b="1" noProof="1"/>
          </a:p>
          <a:p>
            <a:pPr eaLnBrk="1" hangingPunct="1">
              <a:buFontTx/>
              <a:buNone/>
            </a:pPr>
            <a:r>
              <a:rPr lang="en-US" altLang="ru-RU" sz="2800" b="1" noProof="1"/>
              <a:t>long endLong = DateTime.Now.Ticks;</a:t>
            </a:r>
          </a:p>
          <a:p>
            <a:pPr eaLnBrk="1" hangingPunct="1">
              <a:buFontTx/>
              <a:buNone/>
            </a:pPr>
            <a:r>
              <a:rPr lang="en-US" altLang="ru-RU" sz="2800" b="1" noProof="1"/>
              <a:t>            </a:t>
            </a:r>
            <a:r>
              <a:rPr lang="en-US" altLang="ru-RU" sz="2800" b="1" noProof="1">
                <a:solidFill>
                  <a:schemeClr val="bg2"/>
                </a:solidFill>
              </a:rPr>
              <a:t>//</a:t>
            </a:r>
            <a:r>
              <a:rPr lang="ru-RU" altLang="ru-RU" sz="2800" b="1" noProof="1">
                <a:solidFill>
                  <a:schemeClr val="bg2"/>
                </a:solidFill>
              </a:rPr>
              <a:t>Із точністю 100 наносекунд</a:t>
            </a:r>
          </a:p>
          <a:p>
            <a:pPr eaLnBrk="1" hangingPunct="1">
              <a:buFontTx/>
              <a:buNone/>
            </a:pPr>
            <a:r>
              <a:rPr lang="en-US" altLang="ru-RU" sz="2800" b="1" noProof="1"/>
              <a:t>Console.WriteLine("Ticks={0}",</a:t>
            </a:r>
            <a:r>
              <a:rPr lang="en-US" altLang="ru-RU" sz="2800" b="1"/>
              <a:t>endLong-startLong</a:t>
            </a:r>
            <a:r>
              <a:rPr lang="en-US" altLang="ru-RU" sz="2800" b="1" noProof="1"/>
              <a:t>);</a:t>
            </a:r>
          </a:p>
          <a:p>
            <a:pPr eaLnBrk="1" hangingPunct="1">
              <a:buFontTx/>
              <a:buNone/>
            </a:pPr>
            <a:r>
              <a:rPr lang="en-US" altLang="ru-RU" sz="2800" b="1" noProof="1"/>
              <a:t>        }</a:t>
            </a:r>
            <a:endParaRPr lang="ru-RU" altLang="ru-RU" sz="2800" b="1"/>
          </a:p>
        </p:txBody>
      </p:sp>
    </p:spTree>
    <p:extLst>
      <p:ext uri="{BB962C8B-B14F-4D97-AF65-F5344CB8AC3E}">
        <p14:creationId xmlns:p14="http://schemas.microsoft.com/office/powerpoint/2010/main" val="421303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E6525FF9-A53A-4727-AC66-10F76B8E0EBC}" type="slidenum">
              <a:rPr lang="ru-RU" altLang="ru-RU" sz="1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73</a:t>
            </a:fld>
            <a:endParaRPr lang="ru-RU" altLang="ru-RU" sz="1400">
              <a:solidFill>
                <a:srgbClr val="000000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8763000" cy="6553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uk-UA" altLang="ru-RU" sz="3600" b="1" i="1">
                <a:solidFill>
                  <a:srgbClr val="CC0000"/>
                </a:solidFill>
              </a:rPr>
              <a:t>Функції із змінною кількістю параметрів</a:t>
            </a:r>
          </a:p>
          <a:p>
            <a:pPr eaLnBrk="1" hangingPunct="1">
              <a:buFontTx/>
              <a:buNone/>
            </a:pPr>
            <a:r>
              <a:rPr lang="uk-UA" altLang="ru-RU" b="1" i="1" smtClean="0">
                <a:solidFill>
                  <a:srgbClr val="3333FF"/>
                </a:solidFill>
              </a:rPr>
              <a:t>1 Функція повинна бути </a:t>
            </a:r>
            <a:r>
              <a:rPr lang="en-US" altLang="ru-RU" sz="3600" b="1" i="1">
                <a:solidFill>
                  <a:srgbClr val="CC0000"/>
                </a:solidFill>
              </a:rPr>
              <a:t>static</a:t>
            </a:r>
            <a:r>
              <a:rPr lang="uk-UA" altLang="ru-RU" sz="3600" b="1" i="1">
                <a:solidFill>
                  <a:srgbClr val="CC0000"/>
                </a:solidFill>
              </a:rPr>
              <a:t>.</a:t>
            </a:r>
          </a:p>
          <a:p>
            <a:pPr eaLnBrk="1" hangingPunct="1">
              <a:buFontTx/>
              <a:buNone/>
            </a:pPr>
            <a:r>
              <a:rPr lang="uk-UA" altLang="ru-RU" b="1" i="1" smtClean="0"/>
              <a:t>2 Параметри передаються у вигляді масиву якогось  одного типу.</a:t>
            </a:r>
          </a:p>
          <a:p>
            <a:pPr eaLnBrk="1" hangingPunct="1">
              <a:buFontTx/>
              <a:buNone/>
            </a:pPr>
            <a:r>
              <a:rPr lang="uk-UA" altLang="ru-RU" b="1" i="1" smtClean="0"/>
              <a:t>3 Перед  цим</a:t>
            </a:r>
            <a:r>
              <a:rPr lang="en-US" altLang="ru-RU" b="1" i="1" smtClean="0"/>
              <a:t> </a:t>
            </a:r>
            <a:r>
              <a:rPr lang="uk-UA" altLang="ru-RU" b="1" i="1" smtClean="0"/>
              <a:t> аргументом (масивом) стоїть  слово </a:t>
            </a:r>
            <a:r>
              <a:rPr lang="en-US" altLang="ru-RU" b="1" i="1" smtClean="0">
                <a:solidFill>
                  <a:srgbClr val="3333FF"/>
                </a:solidFill>
              </a:rPr>
              <a:t>params.</a:t>
            </a:r>
          </a:p>
          <a:p>
            <a:pPr eaLnBrk="1" hangingPunct="1">
              <a:buFontTx/>
              <a:buNone/>
            </a:pPr>
            <a:r>
              <a:rPr lang="en-US" altLang="ru-RU" b="1" i="1" smtClean="0">
                <a:solidFill>
                  <a:srgbClr val="3333FF"/>
                </a:solidFill>
              </a:rPr>
              <a:t>4 </a:t>
            </a:r>
            <a:r>
              <a:rPr lang="uk-UA" altLang="ru-RU" b="1" i="1" smtClean="0">
                <a:solidFill>
                  <a:srgbClr val="3333FF"/>
                </a:solidFill>
              </a:rPr>
              <a:t> В списку параметрів аргумент  із ключовим словом </a:t>
            </a:r>
            <a:r>
              <a:rPr lang="en-US" altLang="ru-RU" b="1" i="1" smtClean="0">
                <a:solidFill>
                  <a:srgbClr val="CC0000"/>
                </a:solidFill>
              </a:rPr>
              <a:t>params</a:t>
            </a:r>
            <a:r>
              <a:rPr lang="uk-UA" altLang="ru-RU" b="1" i="1" smtClean="0">
                <a:solidFill>
                  <a:srgbClr val="3333FF"/>
                </a:solidFill>
              </a:rPr>
              <a:t> повинен стояти ОСТАННІМ.</a:t>
            </a:r>
            <a:endParaRPr lang="ru-RU" altLang="ru-RU" b="1" i="1" smtClean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54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2ACACB47-EA3D-4745-A7A2-BF2A45B77AA3}" type="slidenum">
              <a:rPr lang="ru-RU" altLang="ru-RU" sz="1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74</a:t>
            </a:fld>
            <a:endParaRPr lang="ru-RU" altLang="ru-RU" sz="1400">
              <a:solidFill>
                <a:srgbClr val="000000"/>
              </a:solidFill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9144000" cy="6858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>
                <a:solidFill>
                  <a:srgbClr val="3333FF"/>
                </a:solidFill>
              </a:rPr>
              <a:t>using System;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>
                <a:solidFill>
                  <a:srgbClr val="3333FF"/>
                </a:solidFill>
              </a:rPr>
              <a:t>using System.Collections.Generic;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>
                <a:solidFill>
                  <a:srgbClr val="3333FF"/>
                </a:solidFill>
              </a:rPr>
              <a:t>using System.Text;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namespace peremen_param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class Program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</a:t>
            </a:r>
            <a:r>
              <a:rPr lang="en-US" altLang="ru-RU" sz="2400" b="1" noProof="1">
                <a:solidFill>
                  <a:srgbClr val="CC0000"/>
                </a:solidFill>
              </a:rPr>
              <a:t>static double sum(</a:t>
            </a:r>
            <a:r>
              <a:rPr lang="en-US" altLang="ru-RU" sz="2400" b="1">
                <a:solidFill>
                  <a:srgbClr val="CC0000"/>
                </a:solidFill>
              </a:rPr>
              <a:t>string str, </a:t>
            </a:r>
            <a:r>
              <a:rPr lang="en-US" altLang="ru-RU" sz="2400" b="1" noProof="1">
                <a:solidFill>
                  <a:srgbClr val="CC0000"/>
                </a:solidFill>
              </a:rPr>
              <a:t>params double [] x)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>
                <a:solidFill>
                  <a:srgbClr val="CC0000"/>
                </a:solidFill>
              </a:rPr>
              <a:t>        {</a:t>
            </a:r>
            <a:endParaRPr lang="en-US" altLang="ru-RU" sz="2400" b="1">
              <a:solidFill>
                <a:srgbClr val="CC00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>
                <a:solidFill>
                  <a:srgbClr val="CC0000"/>
                </a:solidFill>
              </a:rPr>
              <a:t>Console.WriteLine(“  It’s str = {0}”,str);</a:t>
            </a:r>
            <a:endParaRPr lang="en-US" altLang="ru-RU" sz="2400" b="1" noProof="1">
              <a:solidFill>
                <a:srgbClr val="CC00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>
                <a:solidFill>
                  <a:srgbClr val="CC0000"/>
                </a:solidFill>
              </a:rPr>
              <a:t>            double s = 0;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>
                <a:solidFill>
                  <a:srgbClr val="CC0000"/>
                </a:solidFill>
              </a:rPr>
              <a:t>            foreach( double a in x)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>
                <a:solidFill>
                  <a:srgbClr val="CC0000"/>
                </a:solidFill>
              </a:rPr>
              <a:t>          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>
                <a:solidFill>
                  <a:srgbClr val="CC0000"/>
                </a:solidFill>
              </a:rPr>
              <a:t>                s += a;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>
                <a:solidFill>
                  <a:srgbClr val="CC0000"/>
                </a:solidFill>
              </a:rPr>
              <a:t>    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>
                <a:solidFill>
                  <a:srgbClr val="CC0000"/>
                </a:solidFill>
              </a:rPr>
              <a:t>            return s;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>
                <a:solidFill>
                  <a:srgbClr val="CC0000"/>
                </a:solidFill>
              </a:rPr>
              <a:t>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</a:t>
            </a:r>
            <a:r>
              <a:rPr lang="en-US" altLang="ru-RU" sz="2000" b="1" noProof="1"/>
              <a:t>        </a:t>
            </a:r>
            <a:endParaRPr lang="ru-RU" altLang="ru-RU" sz="2000" b="1"/>
          </a:p>
        </p:txBody>
      </p:sp>
    </p:spTree>
    <p:extLst>
      <p:ext uri="{BB962C8B-B14F-4D97-AF65-F5344CB8AC3E}">
        <p14:creationId xmlns:p14="http://schemas.microsoft.com/office/powerpoint/2010/main" val="11295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424FB3A0-34F6-4A59-B7E6-A992647BDF1E}" type="slidenum">
              <a:rPr lang="ru-RU" altLang="ru-RU" sz="1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75</a:t>
            </a:fld>
            <a:endParaRPr lang="ru-RU" altLang="ru-RU" sz="1400">
              <a:solidFill>
                <a:srgbClr val="000000"/>
              </a:solidFill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0" y="685801"/>
            <a:ext cx="8305800" cy="5440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ru-RU" b="1" noProof="1" smtClean="0"/>
              <a:t>static void Main(string[] args)</a:t>
            </a:r>
          </a:p>
          <a:p>
            <a:pPr eaLnBrk="1" hangingPunct="1">
              <a:buFontTx/>
              <a:buNone/>
            </a:pPr>
            <a:r>
              <a:rPr lang="en-US" altLang="ru-RU" b="1" noProof="1" smtClean="0"/>
              <a:t>        {</a:t>
            </a:r>
          </a:p>
          <a:p>
            <a:pPr eaLnBrk="1" hangingPunct="1">
              <a:buFontTx/>
              <a:buNone/>
            </a:pPr>
            <a:r>
              <a:rPr lang="en-US" altLang="ru-RU" b="1" noProof="1" smtClean="0"/>
              <a:t>            double y = sum(</a:t>
            </a:r>
            <a:r>
              <a:rPr lang="en-US" altLang="ru-RU" b="1" smtClean="0"/>
              <a:t>“Salary”</a:t>
            </a:r>
            <a:r>
              <a:rPr lang="en-US" altLang="ru-RU" b="1" noProof="1" smtClean="0"/>
              <a:t>,</a:t>
            </a:r>
            <a:r>
              <a:rPr lang="en-US" altLang="ru-RU" b="1" smtClean="0"/>
              <a:t>1.</a:t>
            </a:r>
            <a:r>
              <a:rPr lang="en-US" altLang="ru-RU" b="1" noProof="1" smtClean="0"/>
              <a:t>5,0.5</a:t>
            </a:r>
            <a:r>
              <a:rPr lang="en-US" altLang="ru-RU" b="1" smtClean="0"/>
              <a:t>,3</a:t>
            </a:r>
            <a:r>
              <a:rPr lang="en-US" altLang="ru-RU" b="1" noProof="1" smtClean="0"/>
              <a:t>);</a:t>
            </a:r>
          </a:p>
          <a:p>
            <a:pPr eaLnBrk="1" hangingPunct="1">
              <a:buFontTx/>
              <a:buNone/>
            </a:pPr>
            <a:r>
              <a:rPr lang="en-US" altLang="ru-RU" b="1" noProof="1" smtClean="0"/>
              <a:t>            Console.WriteLine("y={0}",y);</a:t>
            </a:r>
          </a:p>
          <a:p>
            <a:pPr eaLnBrk="1" hangingPunct="1">
              <a:buFontTx/>
              <a:buNone/>
            </a:pPr>
            <a:r>
              <a:rPr lang="en-US" altLang="ru-RU" b="1" noProof="1" smtClean="0"/>
              <a:t>        }</a:t>
            </a:r>
          </a:p>
          <a:p>
            <a:pPr eaLnBrk="1" hangingPunct="1">
              <a:buFontTx/>
              <a:buNone/>
            </a:pPr>
            <a:r>
              <a:rPr lang="en-US" altLang="ru-RU" b="1" noProof="1" smtClean="0"/>
              <a:t>    }</a:t>
            </a:r>
          </a:p>
          <a:p>
            <a:pPr eaLnBrk="1" hangingPunct="1">
              <a:buFontTx/>
              <a:buNone/>
            </a:pPr>
            <a:r>
              <a:rPr lang="en-US" altLang="ru-RU" b="1" noProof="1" smtClean="0"/>
              <a:t>}</a:t>
            </a:r>
            <a:endParaRPr lang="ru-RU" altLang="ru-RU" b="1" smtClean="0"/>
          </a:p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274903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AA90D6-77E8-476A-AA70-F7AD181CE7AE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5430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333376"/>
            <a:ext cx="9144000" cy="6524625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uk-UA" altLang="ru-RU" sz="3600" b="1" i="1">
                <a:solidFill>
                  <a:srgbClr val="3333CC"/>
                </a:solidFill>
              </a:rPr>
              <a:t>Делегат</a:t>
            </a:r>
          </a:p>
          <a:p>
            <a:pPr eaLnBrk="1" hangingPunct="1">
              <a:buFontTx/>
              <a:buNone/>
            </a:pPr>
            <a:r>
              <a:rPr lang="en-US" altLang="ru-RU" b="1"/>
              <a:t>		</a:t>
            </a:r>
            <a:r>
              <a:rPr lang="uk-UA" altLang="ru-RU" b="1"/>
              <a:t>Делегат  це об'єкт, який інкапсулює один або кілька покажчиків на функції, у яких </a:t>
            </a:r>
            <a:r>
              <a:rPr lang="uk-UA" altLang="ru-RU" b="1">
                <a:solidFill>
                  <a:srgbClr val="CC0000"/>
                </a:solidFill>
              </a:rPr>
              <a:t>один і той же список параметрів і які повертають один і той же тип.</a:t>
            </a:r>
            <a:r>
              <a:rPr lang="uk-UA" altLang="ru-RU" b="1"/>
              <a:t> Він нагадує покажчик на функцію в мові С. Описання делегата має вигляд:</a:t>
            </a:r>
          </a:p>
          <a:p>
            <a:pPr eaLnBrk="1" hangingPunct="1">
              <a:buFontTx/>
              <a:buNone/>
            </a:pPr>
            <a:r>
              <a:rPr lang="en-US" altLang="ru-RU" b="1" i="1">
                <a:solidFill>
                  <a:srgbClr val="3333CC"/>
                </a:solidFill>
              </a:rPr>
              <a:t>delegate </a:t>
            </a:r>
            <a:r>
              <a:rPr lang="uk-UA" altLang="ru-RU" b="1" i="1">
                <a:solidFill>
                  <a:srgbClr val="3333CC"/>
                </a:solidFill>
              </a:rPr>
              <a:t>тип_результату  ім'я (тип параметр</a:t>
            </a:r>
            <a:r>
              <a:rPr lang="en-US" altLang="ru-RU" b="1" i="1">
                <a:solidFill>
                  <a:srgbClr val="3333CC"/>
                </a:solidFill>
              </a:rPr>
              <a:t>_</a:t>
            </a:r>
            <a:r>
              <a:rPr lang="uk-UA" altLang="ru-RU" b="1" i="1">
                <a:solidFill>
                  <a:srgbClr val="3333CC"/>
                </a:solidFill>
              </a:rPr>
              <a:t>1, тип параметр</a:t>
            </a:r>
            <a:r>
              <a:rPr lang="en-US" altLang="ru-RU" b="1" i="1">
                <a:solidFill>
                  <a:srgbClr val="3333CC"/>
                </a:solidFill>
              </a:rPr>
              <a:t>_</a:t>
            </a:r>
            <a:r>
              <a:rPr lang="uk-UA" altLang="ru-RU" b="1" i="1">
                <a:solidFill>
                  <a:srgbClr val="3333CC"/>
                </a:solidFill>
              </a:rPr>
              <a:t>2,…..</a:t>
            </a:r>
            <a:r>
              <a:rPr lang="en-US" altLang="ru-RU" b="1" i="1">
                <a:solidFill>
                  <a:srgbClr val="3333CC"/>
                </a:solidFill>
              </a:rPr>
              <a:t>, </a:t>
            </a:r>
            <a:r>
              <a:rPr lang="uk-UA" altLang="ru-RU" b="1" i="1">
                <a:solidFill>
                  <a:srgbClr val="3333CC"/>
                </a:solidFill>
              </a:rPr>
              <a:t>тип параметр</a:t>
            </a:r>
            <a:r>
              <a:rPr lang="en-US" altLang="ru-RU" b="1" i="1">
                <a:solidFill>
                  <a:srgbClr val="3333CC"/>
                </a:solidFill>
              </a:rPr>
              <a:t>_N</a:t>
            </a:r>
            <a:r>
              <a:rPr lang="uk-UA" altLang="ru-RU" b="1" i="1">
                <a:solidFill>
                  <a:srgbClr val="3333CC"/>
                </a:solidFill>
              </a:rPr>
              <a:t>)</a:t>
            </a:r>
            <a:r>
              <a:rPr lang="en-US" altLang="ru-RU" b="1" i="1">
                <a:solidFill>
                  <a:srgbClr val="3333CC"/>
                </a:solidFill>
              </a:rPr>
              <a:t>;</a:t>
            </a:r>
          </a:p>
          <a:p>
            <a:pPr eaLnBrk="1" hangingPunct="1">
              <a:buFontTx/>
              <a:buNone/>
            </a:pPr>
            <a:r>
              <a:rPr lang="uk-UA" altLang="ru-RU" b="1"/>
              <a:t>В тій функції, де треба застосувати делегата, описують посилання на нього. </a:t>
            </a:r>
            <a:endParaRPr lang="en-US" altLang="ru-RU" b="1"/>
          </a:p>
          <a:p>
            <a:pPr eaLnBrk="1" hangingPunct="1">
              <a:buFontTx/>
              <a:buNone/>
            </a:pPr>
            <a:r>
              <a:rPr lang="uk-UA" altLang="ru-RU" b="1" i="1">
                <a:solidFill>
                  <a:schemeClr val="bg2"/>
                </a:solidFill>
              </a:rPr>
              <a:t>Далі розглядаються варіанти  застосування</a:t>
            </a:r>
            <a:r>
              <a:rPr lang="en-US" altLang="ru-RU" b="1" i="1">
                <a:solidFill>
                  <a:schemeClr val="bg2"/>
                </a:solidFill>
              </a:rPr>
              <a:t> </a:t>
            </a:r>
            <a:r>
              <a:rPr lang="uk-UA" altLang="ru-RU" b="1" i="1">
                <a:solidFill>
                  <a:schemeClr val="bg2"/>
                </a:solidFill>
              </a:rPr>
              <a:t>делегатів.</a:t>
            </a:r>
          </a:p>
          <a:p>
            <a:pPr algn="ctr" eaLnBrk="1" hangingPunct="1">
              <a:buFontTx/>
              <a:buNone/>
            </a:pPr>
            <a:endParaRPr lang="ru-RU" altLang="ru-RU" b="1" i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97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7B948-5725-4493-8CEF-124431BD8B7C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553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71813" y="112735"/>
            <a:ext cx="9144000" cy="68580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uk-UA" altLang="ru-RU" b="1" i="1" dirty="0">
                <a:solidFill>
                  <a:srgbClr val="3333CC"/>
                </a:solidFill>
              </a:rPr>
              <a:t>Анонімні методи</a:t>
            </a:r>
            <a:endParaRPr lang="ru-RU" altLang="ru-RU" b="1" i="1" dirty="0">
              <a:solidFill>
                <a:srgbClr val="3333CC"/>
              </a:solidFill>
            </a:endParaRPr>
          </a:p>
          <a:p>
            <a:pPr eaLnBrk="1" hangingPunct="1">
              <a:buFontTx/>
              <a:buNone/>
            </a:pPr>
            <a:r>
              <a:rPr lang="uk-UA" altLang="ru-RU" b="1" dirty="0"/>
              <a:t>З'явилися ще у версії </a:t>
            </a:r>
            <a:r>
              <a:rPr lang="en-US" altLang="ru-RU" b="1" dirty="0"/>
              <a:t>C#2.0</a:t>
            </a:r>
            <a:r>
              <a:rPr lang="uk-UA" altLang="ru-RU" b="1" dirty="0"/>
              <a:t> але їх застосовують і зараз. У версії </a:t>
            </a:r>
            <a:r>
              <a:rPr lang="en-US" altLang="ru-RU" b="1" dirty="0"/>
              <a:t>C#</a:t>
            </a:r>
            <a:r>
              <a:rPr lang="uk-UA" altLang="ru-RU" b="1" dirty="0"/>
              <a:t>3</a:t>
            </a:r>
            <a:r>
              <a:rPr lang="en-US" altLang="ru-RU" b="1" dirty="0"/>
              <a:t>.0</a:t>
            </a:r>
            <a:r>
              <a:rPr lang="uk-UA" altLang="ru-RU" b="1" dirty="0"/>
              <a:t> їм на зміну прийшли </a:t>
            </a:r>
            <a:r>
              <a:rPr lang="uk-UA" altLang="ru-RU" b="1" i="1" dirty="0">
                <a:solidFill>
                  <a:srgbClr val="3333CC"/>
                </a:solidFill>
              </a:rPr>
              <a:t>лямбда вирази</a:t>
            </a:r>
            <a:r>
              <a:rPr lang="uk-UA" altLang="ru-RU" b="1" dirty="0"/>
              <a:t>, які буде легше зрозуміти після анонімних методів.</a:t>
            </a:r>
          </a:p>
          <a:p>
            <a:pPr eaLnBrk="1" hangingPunct="1">
              <a:buFontTx/>
              <a:buNone/>
            </a:pPr>
            <a:r>
              <a:rPr lang="uk-UA" altLang="ru-RU" b="1" dirty="0"/>
              <a:t>Фактично анонімний метод це метод (тобто функція ) </a:t>
            </a:r>
            <a:r>
              <a:rPr lang="uk-UA" altLang="ru-RU" b="1" i="1" dirty="0">
                <a:solidFill>
                  <a:srgbClr val="3333CC"/>
                </a:solidFill>
              </a:rPr>
              <a:t>без назви</a:t>
            </a:r>
            <a:r>
              <a:rPr lang="uk-UA" altLang="ru-RU" b="1" dirty="0"/>
              <a:t>, яка зв'язана із конкретним </a:t>
            </a:r>
            <a:r>
              <a:rPr lang="uk-UA" altLang="ru-RU" b="1" i="1" dirty="0">
                <a:solidFill>
                  <a:srgbClr val="3333CC"/>
                </a:solidFill>
              </a:rPr>
              <a:t>делегатом. </a:t>
            </a:r>
            <a:r>
              <a:rPr lang="uk-UA" altLang="ru-RU" b="1" i="1" dirty="0"/>
              <a:t>Може бути як із параметрами так і без них</a:t>
            </a:r>
            <a:r>
              <a:rPr lang="uk-UA" altLang="ru-RU" b="1" i="1" dirty="0" smtClean="0"/>
              <a:t>.</a:t>
            </a:r>
            <a:endParaRPr lang="en-US" altLang="ru-RU" b="1" i="1" dirty="0" smtClean="0"/>
          </a:p>
          <a:p>
            <a:pPr eaLnBrk="1" hangingPunct="1">
              <a:buFontTx/>
              <a:buNone/>
            </a:pPr>
            <a:r>
              <a:rPr lang="uk-UA" altLang="ru-RU" sz="3200" b="1" i="1" dirty="0" smtClean="0">
                <a:solidFill>
                  <a:srgbClr val="3333CC"/>
                </a:solidFill>
              </a:rPr>
              <a:t>Дозволяє розміщення і використання функцій </a:t>
            </a:r>
            <a:r>
              <a:rPr lang="uk-UA" altLang="ru-RU" sz="4000" b="1" i="1" dirty="0" smtClean="0">
                <a:solidFill>
                  <a:srgbClr val="3333CC"/>
                </a:solidFill>
              </a:rPr>
              <a:t>всередині</a:t>
            </a:r>
            <a:r>
              <a:rPr lang="uk-UA" altLang="ru-RU" sz="3200" b="1" i="1" dirty="0" smtClean="0">
                <a:solidFill>
                  <a:srgbClr val="3333CC"/>
                </a:solidFill>
              </a:rPr>
              <a:t> іншої функції !!!</a:t>
            </a:r>
          </a:p>
          <a:p>
            <a:pPr algn="ctr" eaLnBrk="1" hangingPunct="1">
              <a:buFontTx/>
              <a:buNone/>
            </a:pPr>
            <a:r>
              <a:rPr lang="uk-UA" altLang="ru-RU" b="1" i="1" dirty="0" smtClean="0">
                <a:solidFill>
                  <a:srgbClr val="3333CC"/>
                </a:solidFill>
              </a:rPr>
              <a:t>Приклад </a:t>
            </a:r>
            <a:r>
              <a:rPr lang="en-US" altLang="ru-RU" b="1" i="1" dirty="0">
                <a:solidFill>
                  <a:srgbClr val="3333CC"/>
                </a:solidFill>
              </a:rPr>
              <a:t>1</a:t>
            </a:r>
            <a:endParaRPr lang="uk-UA" altLang="ru-RU" b="1" i="1" dirty="0">
              <a:solidFill>
                <a:srgbClr val="3333CC"/>
              </a:solidFill>
            </a:endParaRPr>
          </a:p>
          <a:p>
            <a:pPr eaLnBrk="1" hangingPunct="1">
              <a:buFontTx/>
              <a:buNone/>
            </a:pPr>
            <a:r>
              <a:rPr lang="ru-RU" altLang="ru-RU" dirty="0" smtClean="0"/>
              <a:t> </a:t>
            </a:r>
            <a:r>
              <a:rPr lang="ru-RU" altLang="ru-RU" b="1" i="1" dirty="0" err="1" smtClean="0">
                <a:solidFill>
                  <a:srgbClr val="3333CC"/>
                </a:solidFill>
              </a:rPr>
              <a:t>delegate</a:t>
            </a:r>
            <a:r>
              <a:rPr lang="ru-RU" altLang="ru-RU" b="1" i="1" dirty="0" smtClean="0"/>
              <a:t> </a:t>
            </a:r>
            <a:r>
              <a:rPr lang="ru-RU" altLang="ru-RU" b="1" i="1" dirty="0" err="1" smtClean="0"/>
              <a:t>void</a:t>
            </a:r>
            <a:r>
              <a:rPr lang="ru-RU" altLang="ru-RU" b="1" i="1" dirty="0" smtClean="0"/>
              <a:t> </a:t>
            </a:r>
            <a:r>
              <a:rPr lang="ru-RU" altLang="ru-RU" b="1" i="1" dirty="0" err="1" smtClean="0">
                <a:solidFill>
                  <a:srgbClr val="3333CC"/>
                </a:solidFill>
              </a:rPr>
              <a:t>Anon</a:t>
            </a:r>
            <a:r>
              <a:rPr lang="en-US" altLang="ru-RU" b="1" i="1" dirty="0" err="1" smtClean="0">
                <a:solidFill>
                  <a:srgbClr val="3333CC"/>
                </a:solidFill>
              </a:rPr>
              <a:t>im</a:t>
            </a:r>
            <a:r>
              <a:rPr lang="ru-RU" altLang="ru-RU" b="1" i="1" dirty="0" smtClean="0"/>
              <a:t>(</a:t>
            </a:r>
            <a:r>
              <a:rPr lang="ru-RU" altLang="ru-RU" b="1" i="1" dirty="0" err="1" smtClean="0"/>
              <a:t>int</a:t>
            </a:r>
            <a:r>
              <a:rPr lang="ru-RU" altLang="ru-RU" b="1" i="1" dirty="0" smtClean="0"/>
              <a:t> a, </a:t>
            </a:r>
            <a:r>
              <a:rPr lang="ru-RU" altLang="ru-RU" b="1" i="1" dirty="0" err="1" smtClean="0"/>
              <a:t>int</a:t>
            </a:r>
            <a:r>
              <a:rPr lang="ru-RU" altLang="ru-RU" b="1" i="1" dirty="0" smtClean="0"/>
              <a:t> b);</a:t>
            </a:r>
          </a:p>
          <a:p>
            <a:pPr algn="ctr" eaLnBrk="1" hangingPunct="1">
              <a:buFontTx/>
              <a:buNone/>
            </a:pPr>
            <a:r>
              <a:rPr lang="uk-UA" altLang="ru-RU" b="1" i="1" dirty="0" smtClean="0">
                <a:solidFill>
                  <a:schemeClr val="bg2"/>
                </a:solidFill>
              </a:rPr>
              <a:t>Програма у </a:t>
            </a:r>
            <a:r>
              <a:rPr lang="en-US" altLang="ru-RU" b="1" i="1" dirty="0" smtClean="0">
                <a:solidFill>
                  <a:schemeClr val="bg2"/>
                </a:solidFill>
              </a:rPr>
              <a:t>Visual Studio 2010</a:t>
            </a:r>
          </a:p>
          <a:p>
            <a:pPr algn="ctr" eaLnBrk="1" hangingPunct="1">
              <a:buFontTx/>
              <a:buNone/>
            </a:pPr>
            <a:r>
              <a:rPr lang="en-US" altLang="ru-RU" b="1" i="1" dirty="0" smtClean="0">
                <a:solidFill>
                  <a:schemeClr val="bg2"/>
                </a:solidFill>
              </a:rPr>
              <a:t>an1</a:t>
            </a:r>
            <a:endParaRPr lang="ru-RU" altLang="ru-RU" b="1" i="1" dirty="0" smtClean="0">
              <a:solidFill>
                <a:schemeClr val="bg2"/>
              </a:solidFill>
            </a:endParaRPr>
          </a:p>
          <a:p>
            <a:pPr eaLnBrk="1" hangingPunct="1"/>
            <a:endParaRPr lang="ru-RU" altLang="ru-RU" b="1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69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EA4FC-941F-45B4-AA29-FEF023865B85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563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1" y="0"/>
            <a:ext cx="9612313" cy="68580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000" b="1"/>
              <a:t>using System;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000" b="1"/>
              <a:t>using System.Collections.Generic;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000" b="1"/>
              <a:t>using System.Linq;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000" b="1"/>
              <a:t>using System.Text;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>
                <a:solidFill>
                  <a:srgbClr val="3333CC"/>
                </a:solidFill>
              </a:rPr>
              <a:t>namespace an1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/>
              <a:t>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/>
              <a:t>   </a:t>
            </a:r>
            <a:r>
              <a:rPr lang="ru-RU" altLang="ru-RU" sz="2400" b="1">
                <a:solidFill>
                  <a:srgbClr val="3333CC"/>
                </a:solidFill>
              </a:rPr>
              <a:t> delegate</a:t>
            </a:r>
            <a:r>
              <a:rPr lang="ru-RU" altLang="ru-RU" sz="2400" b="1"/>
              <a:t> void </a:t>
            </a:r>
            <a:r>
              <a:rPr lang="ru-RU" altLang="ru-RU" sz="2400" b="1">
                <a:solidFill>
                  <a:srgbClr val="3333CC"/>
                </a:solidFill>
              </a:rPr>
              <a:t>Anon</a:t>
            </a:r>
            <a:r>
              <a:rPr lang="en-US" altLang="ru-RU" sz="2400" b="1">
                <a:solidFill>
                  <a:srgbClr val="3333CC"/>
                </a:solidFill>
              </a:rPr>
              <a:t>im</a:t>
            </a:r>
            <a:r>
              <a:rPr lang="ru-RU" altLang="ru-RU" sz="2400" b="1"/>
              <a:t>(int a, int b);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/>
              <a:t>    </a:t>
            </a:r>
            <a:r>
              <a:rPr lang="ru-RU" altLang="ru-RU" sz="2400" b="1">
                <a:solidFill>
                  <a:srgbClr val="CC0000"/>
                </a:solidFill>
              </a:rPr>
              <a:t>class Program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/>
              <a:t>  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/>
              <a:t>        static void Main(string[ ] args)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/>
              <a:t>      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/>
              <a:t>          </a:t>
            </a:r>
            <a:r>
              <a:rPr lang="ru-RU" altLang="ru-RU" sz="2400" b="1">
                <a:solidFill>
                  <a:srgbClr val="CC0000"/>
                </a:solidFill>
              </a:rPr>
              <a:t>  </a:t>
            </a:r>
            <a:r>
              <a:rPr lang="ru-RU" altLang="ru-RU" sz="2400" b="1">
                <a:solidFill>
                  <a:srgbClr val="3333CC"/>
                </a:solidFill>
              </a:rPr>
              <a:t>Anon</a:t>
            </a:r>
            <a:r>
              <a:rPr lang="en-US" altLang="ru-RU" sz="2400" b="1">
                <a:solidFill>
                  <a:srgbClr val="3333CC"/>
                </a:solidFill>
              </a:rPr>
              <a:t>im </a:t>
            </a:r>
            <a:r>
              <a:rPr lang="ru-RU" altLang="ru-RU" sz="2400" b="1">
                <a:solidFill>
                  <a:srgbClr val="3333CC"/>
                </a:solidFill>
              </a:rPr>
              <a:t> </a:t>
            </a:r>
            <a:r>
              <a:rPr lang="ru-RU" altLang="ru-RU" sz="2400" b="1">
                <a:solidFill>
                  <a:srgbClr val="990000"/>
                </a:solidFill>
              </a:rPr>
              <a:t>first </a:t>
            </a:r>
            <a:r>
              <a:rPr lang="ru-RU" altLang="ru-RU" sz="2400" b="1">
                <a:solidFill>
                  <a:srgbClr val="3333CC"/>
                </a:solidFill>
              </a:rPr>
              <a:t>= delegate(int a, int b)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>
                <a:solidFill>
                  <a:srgbClr val="3333CC"/>
                </a:solidFill>
              </a:rPr>
              <a:t>          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>
                <a:solidFill>
                  <a:srgbClr val="3333CC"/>
                </a:solidFill>
              </a:rPr>
              <a:t>                for (int i = a; i &lt;= b; i++)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>
                <a:solidFill>
                  <a:srgbClr val="3333CC"/>
                </a:solidFill>
              </a:rPr>
              <a:t>                {Console.WriteLine("Ви уже з</a:t>
            </a:r>
            <a:r>
              <a:rPr lang="en-GB" altLang="ru-RU" sz="2400" b="1">
                <a:solidFill>
                  <a:srgbClr val="3333CC"/>
                </a:solidFill>
              </a:rPr>
              <a:t>’</a:t>
            </a:r>
            <a:r>
              <a:rPr lang="ru-RU" altLang="ru-RU" sz="2400" b="1">
                <a:solidFill>
                  <a:srgbClr val="3333CC"/>
                </a:solidFill>
              </a:rPr>
              <a:t>їли {0} шматочків."+"Залишилося {1}\n", i, b-i);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>
                <a:solidFill>
                  <a:srgbClr val="3333CC"/>
                </a:solidFill>
              </a:rPr>
              <a:t>        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/>
              <a:t>                 </a:t>
            </a:r>
            <a:r>
              <a:rPr lang="ru-RU" altLang="ru-RU" sz="2400" b="1">
                <a:solidFill>
                  <a:srgbClr val="3333CC"/>
                </a:solidFill>
              </a:rPr>
              <a:t>};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000"/>
              <a:t> 		</a:t>
            </a:r>
            <a:r>
              <a:rPr lang="ru-RU" altLang="ru-RU" sz="2400" b="1">
                <a:solidFill>
                  <a:srgbClr val="990000"/>
                </a:solidFill>
              </a:rPr>
              <a:t>first(1,10);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ru-RU" altLang="ru-RU" sz="2400" b="1">
              <a:solidFill>
                <a:srgbClr val="9900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ru-RU" altLang="ru-RU" sz="2400" b="1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2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73C81-24E9-4F4B-8845-7B95D51E0B5A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5737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9144000" cy="6858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ru-RU" altLang="ru-RU" smtClean="0"/>
              <a:t> </a:t>
            </a:r>
            <a:r>
              <a:rPr lang="ru-RU" altLang="ru-RU" b="1" smtClean="0"/>
              <a:t>Anon</a:t>
            </a:r>
            <a:r>
              <a:rPr lang="en-US" altLang="ru-RU" b="1" smtClean="0"/>
              <a:t>im</a:t>
            </a:r>
            <a:r>
              <a:rPr lang="ru-RU" altLang="ru-RU" b="1" smtClean="0">
                <a:solidFill>
                  <a:srgbClr val="3333CC"/>
                </a:solidFill>
              </a:rPr>
              <a:t> second</a:t>
            </a:r>
            <a:r>
              <a:rPr lang="ru-RU" altLang="ru-RU" b="1" smtClean="0"/>
              <a:t>=delegate(int x, int y)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                          {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                              int zarplata = x * y;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                 Console.WriteLine("А зарплата Ваша лише = {0} гривень!",zarplata);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                          };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                      </a:t>
            </a:r>
            <a:r>
              <a:rPr lang="ru-RU" altLang="ru-RU" b="1" smtClean="0">
                <a:solidFill>
                  <a:srgbClr val="3333CC"/>
                </a:solidFill>
              </a:rPr>
              <a:t>second(35,30);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            }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        }</a:t>
            </a:r>
          </a:p>
          <a:p>
            <a:pPr eaLnBrk="1" hangingPunct="1">
              <a:buFontTx/>
              <a:buNone/>
            </a:pPr>
            <a:r>
              <a:rPr lang="ru-RU" altLang="ru-RU" b="1" smtClean="0"/>
              <a:t>    }</a:t>
            </a:r>
          </a:p>
          <a:p>
            <a:pPr eaLnBrk="1" hangingPunct="1">
              <a:buFontTx/>
              <a:buNone/>
            </a:pPr>
            <a:endParaRPr lang="ru-RU" altLang="ru-RU" b="1" smtClean="0"/>
          </a:p>
          <a:p>
            <a:pPr eaLnBrk="1" hangingPunct="1"/>
            <a:endParaRPr lang="ru-RU" altLang="ru-RU" b="1" smtClean="0"/>
          </a:p>
        </p:txBody>
      </p:sp>
    </p:spTree>
    <p:extLst>
      <p:ext uri="{BB962C8B-B14F-4D97-AF65-F5344CB8AC3E}">
        <p14:creationId xmlns:p14="http://schemas.microsoft.com/office/powerpoint/2010/main" val="400694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00208"/>
            <a:ext cx="12050038" cy="67577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class</a:t>
            </a:r>
            <a:r>
              <a:rPr lang="en-US" b="1" dirty="0"/>
              <a:t> rectangle</a:t>
            </a:r>
            <a:r>
              <a:rPr lang="en-US" b="1" dirty="0" smtClean="0"/>
              <a:t>:</a:t>
            </a:r>
            <a:r>
              <a:rPr lang="uk-UA" b="1" dirty="0" smtClean="0"/>
              <a:t> </a:t>
            </a:r>
            <a:r>
              <a:rPr lang="en-US" b="1" dirty="0" err="1" smtClean="0"/>
              <a:t>ISquare</a:t>
            </a:r>
            <a:r>
              <a:rPr lang="en-US" b="1" dirty="0" smtClean="0"/>
              <a:t>,</a:t>
            </a:r>
            <a:r>
              <a:rPr lang="uk-UA" b="1" dirty="0" smtClean="0"/>
              <a:t> </a:t>
            </a:r>
            <a:r>
              <a:rPr lang="en-US" b="1" dirty="0" err="1" smtClean="0"/>
              <a:t>IPerimetr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    {</a:t>
            </a:r>
            <a:br>
              <a:rPr lang="en-US" b="1" dirty="0"/>
            </a:br>
            <a:r>
              <a:rPr lang="en-US" b="1" dirty="0"/>
              <a:t>        </a:t>
            </a:r>
            <a:r>
              <a:rPr lang="en-US" b="1" dirty="0">
                <a:solidFill>
                  <a:srgbClr val="FF0000"/>
                </a:solidFill>
              </a:rPr>
              <a:t>double</a:t>
            </a:r>
            <a:r>
              <a:rPr lang="en-US" b="1" dirty="0"/>
              <a:t> </a:t>
            </a:r>
            <a:r>
              <a:rPr lang="en-US" b="1" dirty="0" err="1"/>
              <a:t>width,height</a:t>
            </a:r>
            <a:r>
              <a:rPr lang="en-US" b="1" dirty="0"/>
              <a:t>;</a:t>
            </a:r>
            <a:br>
              <a:rPr lang="en-US" b="1" dirty="0"/>
            </a:br>
            <a:r>
              <a:rPr lang="en-US" b="1" dirty="0"/>
              <a:t>        </a:t>
            </a:r>
            <a:br>
              <a:rPr lang="en-US" b="1" dirty="0"/>
            </a:br>
            <a:r>
              <a:rPr lang="en-US" b="1" dirty="0"/>
              <a:t>        </a:t>
            </a:r>
            <a:r>
              <a:rPr lang="en-US" b="1" dirty="0">
                <a:solidFill>
                  <a:srgbClr val="0000FF"/>
                </a:solidFill>
              </a:rPr>
              <a:t>public</a:t>
            </a:r>
            <a:r>
              <a:rPr lang="en-US" b="1" dirty="0"/>
              <a:t> </a:t>
            </a:r>
            <a:r>
              <a:rPr lang="en-US" b="1" dirty="0">
                <a:solidFill>
                  <a:srgbClr val="FF0000"/>
                </a:solidFill>
              </a:rPr>
              <a:t>void</a:t>
            </a:r>
            <a:r>
              <a:rPr lang="en-US" b="1" dirty="0"/>
              <a:t> </a:t>
            </a:r>
            <a:r>
              <a:rPr lang="en-US" b="1" dirty="0" err="1">
                <a:solidFill>
                  <a:srgbClr val="191970"/>
                </a:solidFill>
              </a:rPr>
              <a:t>vvod</a:t>
            </a:r>
            <a:r>
              <a:rPr lang="en-US" b="1" dirty="0"/>
              <a:t>()</a:t>
            </a:r>
            <a:br>
              <a:rPr lang="en-US" b="1" dirty="0"/>
            </a:br>
            <a:r>
              <a:rPr lang="en-US" b="1" dirty="0"/>
              <a:t>        {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</a:t>
            </a:r>
            <a:r>
              <a:rPr lang="en-US" b="1" dirty="0" err="1">
                <a:solidFill>
                  <a:srgbClr val="191970"/>
                </a:solidFill>
              </a:rPr>
              <a:t>WriteLine</a:t>
            </a:r>
            <a:r>
              <a:rPr lang="en-US" b="1" dirty="0"/>
              <a:t>(</a:t>
            </a:r>
            <a:r>
              <a:rPr lang="en-US" b="1" dirty="0">
                <a:solidFill>
                  <a:srgbClr val="0000FF"/>
                </a:solidFill>
              </a:rPr>
              <a:t>"Enter width="</a:t>
            </a:r>
            <a:r>
              <a:rPr lang="en-US" b="1" dirty="0"/>
              <a:t>);</a:t>
            </a:r>
            <a:br>
              <a:rPr lang="en-US" b="1" dirty="0"/>
            </a:br>
            <a:r>
              <a:rPr lang="en-US" b="1" dirty="0"/>
              <a:t>            width=</a:t>
            </a:r>
            <a:r>
              <a:rPr lang="en-US" b="1" dirty="0" err="1"/>
              <a:t>Convert.</a:t>
            </a:r>
            <a:r>
              <a:rPr lang="en-US" b="1" dirty="0" err="1">
                <a:solidFill>
                  <a:srgbClr val="191970"/>
                </a:solidFill>
              </a:rPr>
              <a:t>ToDouble</a:t>
            </a:r>
            <a:r>
              <a:rPr lang="en-US" b="1" dirty="0"/>
              <a:t>(</a:t>
            </a:r>
            <a:r>
              <a:rPr lang="en-US" b="1" dirty="0" err="1"/>
              <a:t>Console.</a:t>
            </a:r>
            <a:r>
              <a:rPr lang="en-US" b="1" dirty="0" err="1">
                <a:solidFill>
                  <a:srgbClr val="191970"/>
                </a:solidFill>
              </a:rPr>
              <a:t>ReadLine</a:t>
            </a:r>
            <a:r>
              <a:rPr lang="en-US" b="1" dirty="0"/>
              <a:t>());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</a:t>
            </a:r>
            <a:r>
              <a:rPr lang="en-US" b="1" dirty="0" err="1">
                <a:solidFill>
                  <a:srgbClr val="191970"/>
                </a:solidFill>
              </a:rPr>
              <a:t>WriteLine</a:t>
            </a:r>
            <a:r>
              <a:rPr lang="en-US" b="1" dirty="0"/>
              <a:t>(</a:t>
            </a:r>
            <a:r>
              <a:rPr lang="en-US" b="1" dirty="0">
                <a:solidFill>
                  <a:srgbClr val="0000FF"/>
                </a:solidFill>
              </a:rPr>
              <a:t>"Enter height="</a:t>
            </a:r>
            <a:r>
              <a:rPr lang="en-US" b="1" dirty="0"/>
              <a:t>);</a:t>
            </a:r>
            <a:br>
              <a:rPr lang="en-US" b="1" dirty="0"/>
            </a:br>
            <a:r>
              <a:rPr lang="en-US" b="1" dirty="0"/>
              <a:t>            height=</a:t>
            </a:r>
            <a:r>
              <a:rPr lang="en-US" b="1" dirty="0" err="1"/>
              <a:t>Convert.</a:t>
            </a:r>
            <a:r>
              <a:rPr lang="en-US" b="1" dirty="0" err="1">
                <a:solidFill>
                  <a:srgbClr val="191970"/>
                </a:solidFill>
              </a:rPr>
              <a:t>ToDouble</a:t>
            </a:r>
            <a:r>
              <a:rPr lang="en-US" b="1" dirty="0"/>
              <a:t>(</a:t>
            </a:r>
            <a:r>
              <a:rPr lang="en-US" b="1" dirty="0" err="1"/>
              <a:t>Console.</a:t>
            </a:r>
            <a:r>
              <a:rPr lang="en-US" b="1" dirty="0" err="1">
                <a:solidFill>
                  <a:srgbClr val="191970"/>
                </a:solidFill>
              </a:rPr>
              <a:t>ReadLine</a:t>
            </a:r>
            <a:r>
              <a:rPr lang="en-US" b="1" dirty="0"/>
              <a:t>());            </a:t>
            </a:r>
            <a:br>
              <a:rPr lang="en-US" b="1" dirty="0"/>
            </a:br>
            <a:r>
              <a:rPr lang="en-US" b="1" dirty="0"/>
              <a:t>        }</a:t>
            </a:r>
            <a:br>
              <a:rPr lang="en-US" b="1" dirty="0"/>
            </a:br>
            <a:r>
              <a:rPr lang="en-US" b="1" dirty="0"/>
              <a:t>        </a:t>
            </a:r>
            <a:r>
              <a:rPr lang="en-US" b="1" dirty="0">
                <a:solidFill>
                  <a:srgbClr val="0000FF"/>
                </a:solidFill>
              </a:rPr>
              <a:t>public</a:t>
            </a:r>
            <a:r>
              <a:rPr lang="en-US" b="1" dirty="0"/>
              <a:t> </a:t>
            </a:r>
            <a:r>
              <a:rPr lang="en-US" b="1" dirty="0">
                <a:solidFill>
                  <a:srgbClr val="FF0000"/>
                </a:solidFill>
              </a:rPr>
              <a:t>double</a:t>
            </a:r>
            <a:r>
              <a:rPr lang="en-US" b="1" dirty="0"/>
              <a:t> </a:t>
            </a:r>
            <a:r>
              <a:rPr lang="en-US" b="1" dirty="0" err="1">
                <a:solidFill>
                  <a:srgbClr val="191970"/>
                </a:solidFill>
              </a:rPr>
              <a:t>plo</a:t>
            </a:r>
            <a:r>
              <a:rPr lang="en-US" b="1" dirty="0"/>
              <a:t>()</a:t>
            </a:r>
            <a:br>
              <a:rPr lang="en-US" b="1" dirty="0"/>
            </a:br>
            <a:r>
              <a:rPr lang="en-US" b="1" dirty="0"/>
              <a:t>        {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>
                <a:solidFill>
                  <a:srgbClr val="000080"/>
                </a:solidFill>
              </a:rPr>
              <a:t>return</a:t>
            </a:r>
            <a:r>
              <a:rPr lang="en-US" b="1" dirty="0"/>
              <a:t> width*height;</a:t>
            </a:r>
            <a:br>
              <a:rPr lang="en-US" b="1" dirty="0"/>
            </a:br>
            <a:r>
              <a:rPr lang="en-US" b="1" dirty="0"/>
              <a:t>        }</a:t>
            </a:r>
            <a:br>
              <a:rPr lang="en-US" b="1" dirty="0"/>
            </a:br>
            <a:r>
              <a:rPr lang="en-US" b="1" dirty="0"/>
              <a:t>        </a:t>
            </a:r>
            <a:r>
              <a:rPr lang="en-US" b="1" dirty="0">
                <a:solidFill>
                  <a:srgbClr val="0000FF"/>
                </a:solidFill>
              </a:rPr>
              <a:t>public</a:t>
            </a:r>
            <a:r>
              <a:rPr lang="en-US" b="1" dirty="0"/>
              <a:t> </a:t>
            </a:r>
            <a:r>
              <a:rPr lang="en-US" b="1" dirty="0">
                <a:solidFill>
                  <a:srgbClr val="FF0000"/>
                </a:solidFill>
              </a:rPr>
              <a:t>double</a:t>
            </a:r>
            <a:r>
              <a:rPr lang="en-US" b="1" dirty="0"/>
              <a:t> </a:t>
            </a:r>
            <a:r>
              <a:rPr lang="en-US" b="1" dirty="0">
                <a:solidFill>
                  <a:srgbClr val="191970"/>
                </a:solidFill>
              </a:rPr>
              <a:t>p</a:t>
            </a:r>
            <a:r>
              <a:rPr lang="en-US" b="1" dirty="0"/>
              <a:t>()</a:t>
            </a:r>
            <a:br>
              <a:rPr lang="en-US" b="1" dirty="0"/>
            </a:br>
            <a:r>
              <a:rPr lang="en-US" b="1" dirty="0"/>
              <a:t>        {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>
                <a:solidFill>
                  <a:srgbClr val="000080"/>
                </a:solidFill>
              </a:rPr>
              <a:t>return</a:t>
            </a:r>
            <a:r>
              <a:rPr lang="en-US" b="1" dirty="0"/>
              <a:t> </a:t>
            </a:r>
            <a:r>
              <a:rPr lang="en-US" b="1" dirty="0">
                <a:solidFill>
                  <a:srgbClr val="00008B"/>
                </a:solidFill>
              </a:rPr>
              <a:t>2</a:t>
            </a:r>
            <a:r>
              <a:rPr lang="en-US" b="1" dirty="0"/>
              <a:t>*(</a:t>
            </a:r>
            <a:r>
              <a:rPr lang="en-US" b="1" dirty="0" err="1"/>
              <a:t>width+height</a:t>
            </a:r>
            <a:r>
              <a:rPr lang="en-US" b="1" dirty="0"/>
              <a:t>);</a:t>
            </a:r>
            <a:br>
              <a:rPr lang="en-US" b="1" dirty="0"/>
            </a:br>
            <a:r>
              <a:rPr lang="en-US" b="1" dirty="0"/>
              <a:t>        }</a:t>
            </a:r>
            <a:br>
              <a:rPr lang="en-US" b="1" dirty="0"/>
            </a:br>
            <a:r>
              <a:rPr lang="en-US" b="1" dirty="0"/>
              <a:t>    }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CB30B-386F-4139-ACE3-B6A338A6446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7106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89BD20-D25A-4D32-A74C-D20D6C0A09E1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584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47850" y="333375"/>
            <a:ext cx="8362950" cy="57927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uk-UA" altLang="ru-RU" b="1" smtClean="0"/>
              <a:t>В програмі двічі використано делегат </a:t>
            </a:r>
            <a:r>
              <a:rPr lang="en-US" altLang="ru-RU" b="1" smtClean="0"/>
              <a:t>Anonim </a:t>
            </a:r>
            <a:r>
              <a:rPr lang="uk-UA" altLang="ru-RU" b="1" smtClean="0"/>
              <a:t>із двома аргументами  цілого типу. Для цього створено два посилання на цього делегата:</a:t>
            </a:r>
            <a:r>
              <a:rPr lang="en-US" altLang="ru-RU" b="1" smtClean="0"/>
              <a:t> </a:t>
            </a:r>
            <a:r>
              <a:rPr lang="en-US" altLang="ru-RU" b="1" i="1" smtClean="0">
                <a:solidFill>
                  <a:srgbClr val="3333CC"/>
                </a:solidFill>
              </a:rPr>
              <a:t>first</a:t>
            </a:r>
            <a:r>
              <a:rPr lang="en-US" altLang="ru-RU" b="1" smtClean="0"/>
              <a:t> </a:t>
            </a:r>
            <a:r>
              <a:rPr lang="uk-UA" altLang="ru-RU" b="1" smtClean="0"/>
              <a:t> та </a:t>
            </a:r>
            <a:r>
              <a:rPr lang="en-US" altLang="ru-RU" b="1" i="1" smtClean="0">
                <a:solidFill>
                  <a:srgbClr val="3333CC"/>
                </a:solidFill>
              </a:rPr>
              <a:t>second</a:t>
            </a:r>
            <a:r>
              <a:rPr lang="uk-UA" altLang="ru-RU" b="1" smtClean="0"/>
              <a:t>. Кожне з них передає делегату </a:t>
            </a:r>
            <a:r>
              <a:rPr lang="uk-UA" altLang="ru-RU" b="1" i="1" smtClean="0">
                <a:solidFill>
                  <a:srgbClr val="3333CC"/>
                </a:solidFill>
              </a:rPr>
              <a:t>свій конкретний блок в фігурних дужках</a:t>
            </a:r>
            <a:r>
              <a:rPr lang="uk-UA" altLang="ru-RU" b="1" smtClean="0"/>
              <a:t>. Таким чином реалізуються різні наповнення.</a:t>
            </a:r>
            <a:r>
              <a:rPr lang="en-US" altLang="ru-RU" smtClean="0"/>
              <a:t> </a:t>
            </a:r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346430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12734" y="237995"/>
                <a:ext cx="11974882" cy="6400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i="1" dirty="0" smtClean="0"/>
                  <a:t>		</a:t>
                </a:r>
                <a:r>
                  <a:rPr lang="uk-UA" b="1" i="1" dirty="0" smtClean="0"/>
                  <a:t>Постановка </a:t>
                </a:r>
                <a:r>
                  <a:rPr lang="uk-UA" b="1" i="1" dirty="0"/>
                  <a:t>задачі</a:t>
                </a:r>
                <a:endParaRPr lang="ru-RU" dirty="0"/>
              </a:p>
              <a:p>
                <a:pPr marL="0" indent="0">
                  <a:buNone/>
                </a:pPr>
                <a:r>
                  <a:rPr lang="uk-UA" b="1" i="1" dirty="0"/>
                  <a:t>Використати анонімні функції для обчислення двох виразів:</a:t>
                </a:r>
                <a:endParaRPr lang="ru-RU" dirty="0"/>
              </a:p>
              <a:p>
                <a:pPr marL="0" lvl="0" indent="0">
                  <a:buNone/>
                </a:pPr>
                <a:r>
                  <a:rPr lang="en-US" b="1" i="1" dirty="0" smtClean="0"/>
                  <a:t>1)</a:t>
                </a:r>
                <a:r>
                  <a:rPr lang="uk-UA" b="1" i="1" dirty="0" smtClean="0"/>
                  <a:t>  </a:t>
                </a:r>
                <a14:m>
                  <m:oMath xmlns:m="http://schemas.openxmlformats.org/officeDocument/2006/math">
                    <m:r>
                      <a:rPr lang="uk-UA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uk-UA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uk-UA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uk-UA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uk-UA" b="1" i="1" dirty="0"/>
                  <a:t> якщо </a:t>
                </a:r>
                <a:r>
                  <a:rPr lang="en-US" b="1" i="1" dirty="0"/>
                  <a:t>x</a:t>
                </a:r>
                <a:r>
                  <a:rPr lang="ru-RU" b="1" i="1" dirty="0"/>
                  <a:t>&lt;0 </a:t>
                </a:r>
                <a:r>
                  <a:rPr lang="uk-UA" b="1" i="1" dirty="0"/>
                  <a:t>, </a:t>
                </a:r>
                <a:r>
                  <a:rPr lang="uk-UA" b="1" i="1" dirty="0" smtClean="0"/>
                  <a:t>але для </a:t>
                </a:r>
                <a:r>
                  <a:rPr lang="en-US" b="1" i="1" dirty="0" smtClean="0"/>
                  <a:t>x</a:t>
                </a:r>
                <a:r>
                  <a:rPr lang="ru-RU" b="1" i="1" dirty="0" smtClean="0"/>
                  <a:t>&gt;=0</a:t>
                </a:r>
                <a:r>
                  <a:rPr lang="en-US" b="1" i="1" dirty="0" smtClean="0"/>
                  <a:t>     </a:t>
                </a:r>
                <a:r>
                  <a:rPr lang="uk-UA" b="1" i="1" dirty="0" smtClean="0"/>
                  <a:t> </a:t>
                </a:r>
                <a14:m>
                  <m:oMath xmlns:m="http://schemas.openxmlformats.org/officeDocument/2006/math">
                    <m:r>
                      <a:rPr lang="uk-UA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uk-UA" b="1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uk-UA" b="1" i="1">
                            <a:latin typeface="Cambria Math" panose="02040503050406030204" pitchFamily="18" charset="0"/>
                          </a:rPr>
                          <m:t>𝒏</m:t>
                        </m:r>
                      </m:deg>
                      <m:e>
                        <m:r>
                          <a:rPr lang="uk-UA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uk-UA" b="1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rad>
                  </m:oMath>
                </a14:m>
                <a:r>
                  <a:rPr lang="uk-UA" b="1" i="1" dirty="0" smtClean="0"/>
                  <a:t>.</a:t>
                </a:r>
                <a:endParaRPr lang="ru-RU" dirty="0"/>
              </a:p>
              <a:p>
                <a:pPr marL="0" lvl="0" indent="0">
                  <a:buNone/>
                </a:pPr>
                <a:r>
                  <a:rPr lang="en-US" b="1" dirty="0" smtClean="0"/>
                  <a:t>2)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ru-RU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ru-RU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r>
                          <a:rPr lang="ru-RU" b="1" i="1">
                            <a:latin typeface="Cambria Math" panose="02040503050406030204" pitchFamily="18" charset="0"/>
                          </a:rPr>
                          <m:t>𝒔𝒊𝒏</m:t>
                        </m:r>
                        <m:r>
                          <a:rPr lang="ru-RU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ru-RU" b="1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ru-RU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ru-RU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b="1" i="1" dirty="0"/>
                  <a:t>.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uk-UA" b="1" i="1" dirty="0"/>
                  <a:t>Кожну функцію викликати кілька разів.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734" y="237995"/>
                <a:ext cx="11974882" cy="6400800"/>
              </a:xfrm>
              <a:blipFill>
                <a:blip r:embed="rId2"/>
                <a:stretch>
                  <a:fillRect l="-1018" t="-15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CB30B-386F-4139-ACE3-B6A338A6446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464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263047"/>
            <a:ext cx="11937304" cy="638827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using System;</a:t>
            </a:r>
          </a:p>
          <a:p>
            <a:pPr marL="0" indent="0">
              <a:buNone/>
            </a:pPr>
            <a:r>
              <a:rPr lang="en-US" b="1" dirty="0"/>
              <a:t>using </a:t>
            </a:r>
            <a:r>
              <a:rPr lang="en-US" b="1" dirty="0" err="1"/>
              <a:t>System.Collections.Generic</a:t>
            </a:r>
            <a:r>
              <a:rPr lang="en-US" b="1" dirty="0"/>
              <a:t>;</a:t>
            </a:r>
          </a:p>
          <a:p>
            <a:pPr marL="0" indent="0">
              <a:buNone/>
            </a:pPr>
            <a:r>
              <a:rPr lang="en-US" b="1" dirty="0"/>
              <a:t>using </a:t>
            </a:r>
            <a:r>
              <a:rPr lang="en-US" b="1" dirty="0" err="1"/>
              <a:t>System.Text</a:t>
            </a:r>
            <a:r>
              <a:rPr lang="en-US" b="1" dirty="0"/>
              <a:t>;</a:t>
            </a:r>
          </a:p>
          <a:p>
            <a:pPr marL="0" indent="0">
              <a:buNone/>
            </a:pPr>
            <a:r>
              <a:rPr lang="en-US" b="1" dirty="0"/>
              <a:t>namespace an1</a:t>
            </a:r>
          </a:p>
          <a:p>
            <a:pPr marL="0" indent="0">
              <a:buNone/>
            </a:pPr>
            <a:r>
              <a:rPr lang="ru-RU" b="1" dirty="0"/>
              <a:t>{</a:t>
            </a:r>
          </a:p>
          <a:p>
            <a:pPr marL="0" indent="0">
              <a:buNone/>
            </a:pPr>
            <a:r>
              <a:rPr lang="en-US" b="1" dirty="0"/>
              <a:t>    delegate void </a:t>
            </a:r>
            <a:r>
              <a:rPr lang="en-US" b="1" dirty="0" err="1"/>
              <a:t>secret_func</a:t>
            </a:r>
            <a:r>
              <a:rPr lang="en-US" b="1" dirty="0"/>
              <a:t>(double n, double x);</a:t>
            </a:r>
          </a:p>
          <a:p>
            <a:pPr marL="0" indent="0">
              <a:buNone/>
            </a:pPr>
            <a:r>
              <a:rPr lang="en-US" b="1" dirty="0"/>
              <a:t>    class Program</a:t>
            </a:r>
          </a:p>
          <a:p>
            <a:pPr marL="0" indent="0">
              <a:buNone/>
            </a:pPr>
            <a:r>
              <a:rPr lang="ru-RU" b="1" dirty="0"/>
              <a:t>    {</a:t>
            </a:r>
          </a:p>
          <a:p>
            <a:pPr marL="0" indent="0">
              <a:buNone/>
            </a:pPr>
            <a:r>
              <a:rPr lang="en-US" b="1" dirty="0"/>
              <a:t>        static void Main(string[] </a:t>
            </a:r>
            <a:r>
              <a:rPr lang="en-US" b="1" dirty="0" err="1"/>
              <a:t>args</a:t>
            </a:r>
            <a:r>
              <a:rPr lang="en-US" b="1" dirty="0"/>
              <a:t>)</a:t>
            </a:r>
          </a:p>
          <a:p>
            <a:pPr marL="0" indent="0">
              <a:buNone/>
            </a:pPr>
            <a:r>
              <a:rPr lang="ru-RU" b="1" dirty="0"/>
              <a:t>        {</a:t>
            </a:r>
          </a:p>
          <a:p>
            <a:pPr marL="0" indent="0">
              <a:buNone/>
            </a:pPr>
            <a:r>
              <a:rPr lang="en-US" b="1" dirty="0"/>
              <a:t>            double a = 1.57, step=2;</a:t>
            </a:r>
            <a:endParaRPr lang="ru-RU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CB30B-386F-4139-ACE3-B6A338A6446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4791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2838" y="112734"/>
            <a:ext cx="11799518" cy="6601217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secret_func</a:t>
            </a:r>
            <a:r>
              <a:rPr lang="en-US" b="1" dirty="0"/>
              <a:t> first = delegate(double n, double x)</a:t>
            </a:r>
          </a:p>
          <a:p>
            <a:pPr marL="0" indent="0">
              <a:buNone/>
            </a:pPr>
            <a:r>
              <a:rPr lang="ru-RU" b="1" dirty="0"/>
              <a:t>                {</a:t>
            </a:r>
          </a:p>
          <a:p>
            <a:pPr marL="0" indent="0">
              <a:buNone/>
            </a:pPr>
            <a:r>
              <a:rPr lang="en-US" b="1" dirty="0"/>
              <a:t>                    double w;</a:t>
            </a:r>
          </a:p>
          <a:p>
            <a:pPr marL="0" indent="0">
              <a:buNone/>
            </a:pPr>
            <a:r>
              <a:rPr lang="en-US" b="1" dirty="0"/>
              <a:t>                    if (x &lt; 0)</a:t>
            </a:r>
          </a:p>
          <a:p>
            <a:pPr marL="0" indent="0">
              <a:buNone/>
            </a:pPr>
            <a:r>
              <a:rPr lang="en-US" b="1" dirty="0"/>
              <a:t>                        w = </a:t>
            </a:r>
            <a:r>
              <a:rPr lang="en-US" b="1" dirty="0" err="1"/>
              <a:t>Math.Pow</a:t>
            </a:r>
            <a:r>
              <a:rPr lang="en-US" b="1" dirty="0"/>
              <a:t>(x, n);</a:t>
            </a:r>
          </a:p>
          <a:p>
            <a:pPr marL="0" indent="0">
              <a:buNone/>
            </a:pPr>
            <a:r>
              <a:rPr lang="en-US" b="1" dirty="0"/>
              <a:t>                    else</a:t>
            </a:r>
          </a:p>
          <a:p>
            <a:pPr marL="0" indent="0">
              <a:buNone/>
            </a:pPr>
            <a:r>
              <a:rPr lang="en-US" b="1" dirty="0"/>
              <a:t>                        w = </a:t>
            </a:r>
            <a:r>
              <a:rPr lang="en-US" b="1" dirty="0" err="1"/>
              <a:t>Math.Pow</a:t>
            </a:r>
            <a:r>
              <a:rPr lang="en-US" b="1" dirty="0"/>
              <a:t>(x,1.0/n);</a:t>
            </a:r>
          </a:p>
          <a:p>
            <a:pPr marL="0" indent="0">
              <a:buNone/>
            </a:pPr>
            <a:r>
              <a:rPr lang="en-US" b="1" dirty="0"/>
              <a:t>             </a:t>
            </a:r>
            <a:r>
              <a:rPr lang="en-US" b="1" dirty="0" err="1"/>
              <a:t>Console.WriteLine</a:t>
            </a:r>
            <a:r>
              <a:rPr lang="en-US" b="1" dirty="0"/>
              <a:t>("For x={0} w={1}", x, w);</a:t>
            </a:r>
          </a:p>
          <a:p>
            <a:pPr marL="0" indent="0">
              <a:buNone/>
            </a:pPr>
            <a:r>
              <a:rPr lang="ru-RU" b="1" dirty="0"/>
              <a:t>                };</a:t>
            </a:r>
          </a:p>
          <a:p>
            <a:pPr marL="0" indent="0">
              <a:buNone/>
            </a:pPr>
            <a:r>
              <a:rPr lang="en-US" b="1" dirty="0"/>
              <a:t>            first(</a:t>
            </a:r>
            <a:r>
              <a:rPr lang="en-US" b="1" dirty="0" err="1"/>
              <a:t>step,a</a:t>
            </a:r>
            <a:r>
              <a:rPr lang="en-US" b="1" dirty="0"/>
              <a:t>);</a:t>
            </a:r>
          </a:p>
          <a:p>
            <a:pPr marL="0" indent="0">
              <a:buNone/>
            </a:pPr>
            <a:r>
              <a:rPr lang="en-US" b="1" dirty="0"/>
              <a:t>            first(4,625);</a:t>
            </a:r>
          </a:p>
          <a:p>
            <a:pPr marL="0" indent="0">
              <a:buNone/>
            </a:pPr>
            <a:r>
              <a:rPr lang="en-US" b="1" dirty="0"/>
              <a:t>            first(8,-2);</a:t>
            </a:r>
            <a:endParaRPr lang="ru-RU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CB30B-386F-4139-ACE3-B6A338A6446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8307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786" y="162838"/>
            <a:ext cx="11912252" cy="65385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secret_func</a:t>
            </a:r>
            <a:r>
              <a:rPr lang="en-US" b="1" dirty="0"/>
              <a:t> second = delegate(double n, double x)</a:t>
            </a:r>
          </a:p>
          <a:p>
            <a:pPr marL="0" indent="0">
              <a:buNone/>
            </a:pPr>
            <a:r>
              <a:rPr lang="ru-RU" b="1" dirty="0"/>
              <a:t>            {</a:t>
            </a:r>
          </a:p>
          <a:p>
            <a:pPr marL="0" indent="0">
              <a:buNone/>
            </a:pPr>
            <a:r>
              <a:rPr lang="en-US" b="1" dirty="0"/>
              <a:t>                double sum = 0;</a:t>
            </a:r>
          </a:p>
          <a:p>
            <a:pPr marL="0" indent="0">
              <a:buNone/>
            </a:pPr>
            <a:r>
              <a:rPr lang="en-US" b="1" dirty="0"/>
              <a:t>                if (n &gt;= 0)</a:t>
            </a:r>
          </a:p>
          <a:p>
            <a:pPr marL="0" indent="0">
              <a:buNone/>
            </a:pPr>
            <a:r>
              <a:rPr lang="ru-RU" b="1" dirty="0"/>
              <a:t>                {</a:t>
            </a:r>
          </a:p>
          <a:p>
            <a:pPr marL="0" indent="0">
              <a:buNone/>
            </a:pPr>
            <a:r>
              <a:rPr lang="nn-NO" b="1" dirty="0"/>
              <a:t>                    for (int i = 0; i &lt; n; i++)</a:t>
            </a:r>
          </a:p>
          <a:p>
            <a:pPr marL="0" indent="0">
              <a:buNone/>
            </a:pPr>
            <a:r>
              <a:rPr lang="en-US" b="1" dirty="0"/>
              <a:t>                        sum += </a:t>
            </a:r>
            <a:r>
              <a:rPr lang="en-US" b="1" dirty="0" err="1"/>
              <a:t>Math.Sin</a:t>
            </a:r>
            <a:r>
              <a:rPr lang="en-US" b="1" dirty="0"/>
              <a:t>(</a:t>
            </a:r>
            <a:r>
              <a:rPr lang="en-US" b="1" dirty="0" err="1"/>
              <a:t>i</a:t>
            </a:r>
            <a:r>
              <a:rPr lang="en-US" b="1" dirty="0"/>
              <a:t> * x * x);</a:t>
            </a:r>
          </a:p>
          <a:p>
            <a:pPr marL="0" indent="0">
              <a:buNone/>
            </a:pPr>
            <a:r>
              <a:rPr lang="pt-BR" b="1" dirty="0"/>
              <a:t>                    Console.WriteLine("for n={0} sum={1}", n, sum);</a:t>
            </a:r>
          </a:p>
          <a:p>
            <a:pPr marL="0" indent="0">
              <a:buNone/>
            </a:pPr>
            <a:r>
              <a:rPr lang="ru-RU" b="1" dirty="0"/>
              <a:t>                }</a:t>
            </a:r>
          </a:p>
          <a:p>
            <a:pPr marL="0" indent="0">
              <a:buNone/>
            </a:pPr>
            <a:r>
              <a:rPr lang="en-US" b="1" dirty="0"/>
              <a:t>                else</a:t>
            </a:r>
          </a:p>
          <a:p>
            <a:pPr marL="0" indent="0">
              <a:buNone/>
            </a:pPr>
            <a:r>
              <a:rPr lang="pt-BR" b="1" dirty="0"/>
              <a:t>                    Console.WriteLine("Не жартуйте,бо n={0}",n);</a:t>
            </a:r>
          </a:p>
          <a:p>
            <a:pPr marL="0" indent="0">
              <a:buNone/>
            </a:pPr>
            <a:r>
              <a:rPr lang="ru-RU" b="1" dirty="0"/>
              <a:t>            };</a:t>
            </a:r>
          </a:p>
          <a:p>
            <a:pPr marL="0" indent="0">
              <a:buNone/>
            </a:pPr>
            <a:r>
              <a:rPr lang="en-US" b="1" dirty="0"/>
              <a:t>            second(10,a);</a:t>
            </a:r>
          </a:p>
          <a:p>
            <a:pPr marL="0" indent="0">
              <a:buNone/>
            </a:pPr>
            <a:r>
              <a:rPr lang="en-US" b="1" dirty="0"/>
              <a:t>            second(-2,2);</a:t>
            </a:r>
          </a:p>
          <a:p>
            <a:pPr marL="0" indent="0">
              <a:buNone/>
            </a:pPr>
            <a:r>
              <a:rPr lang="ru-RU" b="1" dirty="0"/>
              <a:t>           }</a:t>
            </a:r>
          </a:p>
          <a:p>
            <a:pPr marL="0" indent="0">
              <a:buNone/>
            </a:pPr>
            <a:r>
              <a:rPr lang="ru-RU" b="1" dirty="0"/>
              <a:t>    }</a:t>
            </a:r>
          </a:p>
          <a:p>
            <a:pPr marL="0" indent="0">
              <a:buNone/>
            </a:pPr>
            <a:r>
              <a:rPr lang="ru-RU" b="1" dirty="0"/>
              <a:t>}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CB30B-386F-4139-ACE3-B6A338A6446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79659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35066"/>
            <a:ext cx="12192000" cy="975360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CB30B-386F-4139-ACE3-B6A338A6446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88014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509C33-9A01-491F-B032-A9EECEFF8655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59427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uk-UA" altLang="ru-RU" b="1" i="1" smtClean="0">
                <a:solidFill>
                  <a:srgbClr val="3333CC"/>
                </a:solidFill>
              </a:rPr>
              <a:t>Приклад</a:t>
            </a:r>
            <a:r>
              <a:rPr lang="en-US" altLang="ru-RU" b="1" i="1" smtClean="0">
                <a:solidFill>
                  <a:srgbClr val="3333CC"/>
                </a:solidFill>
              </a:rPr>
              <a:t> 2</a:t>
            </a:r>
            <a:r>
              <a:rPr lang="uk-UA" altLang="ru-RU" b="1" i="1" smtClean="0">
                <a:solidFill>
                  <a:srgbClr val="3333CC"/>
                </a:solidFill>
              </a:rPr>
              <a:t> </a:t>
            </a:r>
          </a:p>
          <a:p>
            <a:pPr algn="ctr" eaLnBrk="1" hangingPunct="1">
              <a:buFontTx/>
              <a:buNone/>
            </a:pPr>
            <a:r>
              <a:rPr lang="uk-UA" altLang="ru-RU" b="1" smtClean="0"/>
              <a:t>Клас </a:t>
            </a:r>
            <a:r>
              <a:rPr lang="en-US" altLang="ru-RU" b="1" i="1" smtClean="0">
                <a:solidFill>
                  <a:srgbClr val="3333CC"/>
                </a:solidFill>
              </a:rPr>
              <a:t>Calculate</a:t>
            </a:r>
            <a:r>
              <a:rPr lang="en-US" altLang="ru-RU" b="1" smtClean="0"/>
              <a:t> </a:t>
            </a:r>
            <a:r>
              <a:rPr lang="uk-UA" altLang="ru-RU" b="1" smtClean="0"/>
              <a:t>робить певні обчислення а клас, який викликає, передає делегата для відображення результатів.</a:t>
            </a:r>
          </a:p>
          <a:p>
            <a:pPr algn="ctr" eaLnBrk="1" hangingPunct="1">
              <a:buFontTx/>
              <a:buNone/>
            </a:pPr>
            <a:r>
              <a:rPr lang="uk-UA" altLang="ru-RU" b="1" i="1" smtClean="0">
                <a:solidFill>
                  <a:schemeClr val="bg2"/>
                </a:solidFill>
              </a:rPr>
              <a:t>Програма в </a:t>
            </a:r>
            <a:r>
              <a:rPr lang="en-US" altLang="ru-RU" b="1" i="1" smtClean="0">
                <a:solidFill>
                  <a:schemeClr val="bg2"/>
                </a:solidFill>
              </a:rPr>
              <a:t> Visual Studio </a:t>
            </a:r>
            <a:r>
              <a:rPr lang="uk-UA" altLang="ru-RU" b="1" i="1" smtClean="0">
                <a:solidFill>
                  <a:schemeClr val="bg2"/>
                </a:solidFill>
              </a:rPr>
              <a:t>2005</a:t>
            </a:r>
            <a:endParaRPr lang="en-US" altLang="ru-RU" b="1" i="1" smtClean="0">
              <a:solidFill>
                <a:schemeClr val="bg2"/>
              </a:solidFill>
            </a:endParaRPr>
          </a:p>
          <a:p>
            <a:pPr algn="ctr" eaLnBrk="1" hangingPunct="1">
              <a:buFontTx/>
              <a:buNone/>
            </a:pPr>
            <a:r>
              <a:rPr lang="en-US" altLang="ru-RU" b="1" i="1" smtClean="0">
                <a:solidFill>
                  <a:schemeClr val="bg2"/>
                </a:solidFill>
              </a:rPr>
              <a:t>delegate1</a:t>
            </a:r>
            <a:endParaRPr lang="ru-RU" altLang="ru-RU" b="1" i="1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23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60B4DF-1A9F-45DA-B984-4C323C10D62B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60451" name="Rectangle 2"/>
          <p:cNvSpPr>
            <a:spLocks noChangeArrowheads="1"/>
          </p:cNvSpPr>
          <p:nvPr/>
        </p:nvSpPr>
        <p:spPr bwMode="auto">
          <a:xfrm>
            <a:off x="1524000" y="0"/>
            <a:ext cx="9144000" cy="649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using System;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using System.Collections.Generic;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using System.Text;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ru-RU" sz="2800" b="1" i="0" u="none" strike="noStrike" kern="1200" cap="none" spc="0" normalizeH="0" baseline="0" noProof="1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namespace delegate1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public </a:t>
            </a: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delegate</a:t>
            </a: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void </a:t>
            </a: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PrintDelegate</a:t>
            </a: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(int x, int y);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class Calculate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private </a:t>
            </a: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PrintDelegate</a:t>
            </a: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print</a:t>
            </a:r>
            <a:r>
              <a:rPr kumimoji="0" lang="uk-UA" altLang="ru-RU" sz="2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</a:t>
            </a:r>
            <a:r>
              <a:rPr kumimoji="0" lang="uk-UA" altLang="ru-RU" sz="2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;</a:t>
            </a:r>
            <a:r>
              <a:rPr kumimoji="0" lang="en-US" altLang="ru-RU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altLang="ru-RU" sz="2800" b="1" i="0" u="none" strike="noStrike" kern="1200" cap="none" spc="0" normalizeH="0" baseline="0" noProof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//</a:t>
            </a:r>
            <a:r>
              <a:rPr kumimoji="0" lang="uk-UA" altLang="ru-RU" sz="2800" b="1" i="0" u="none" strike="noStrike" kern="1200" cap="none" spc="0" normalizeH="0" baseline="0" noProof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посилання на делегата</a:t>
            </a:r>
            <a:endParaRPr kumimoji="0" lang="uk-UA" altLang="ru-RU" sz="2800" b="1" i="0" u="none" strike="noStrike" kern="1200" cap="none" spc="0" normalizeH="0" baseline="0" noProof="1">
              <a:ln>
                <a:noFill/>
              </a:ln>
              <a:solidFill>
                <a:srgbClr val="0563C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    public Calculate(PrintDelegate </a:t>
            </a: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</a:t>
            </a: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        this.</a:t>
            </a: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print</a:t>
            </a:r>
            <a:r>
              <a:rPr kumimoji="0" lang="uk-UA" altLang="ru-RU" sz="2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</a:t>
            </a: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= p;</a:t>
            </a:r>
            <a:r>
              <a:rPr kumimoji="0" lang="en-US" altLang="ru-RU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endParaRPr kumimoji="0" lang="en-US" altLang="ru-RU" sz="2800" b="1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    }</a:t>
            </a:r>
            <a:endParaRPr kumimoji="0" lang="ru-RU" altLang="ru-RU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75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15FCCB-7191-44EF-941A-37799727810A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614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9144000" cy="6858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b="1" i="1" dirty="0" smtClean="0">
                <a:solidFill>
                  <a:srgbClr val="C00000"/>
                </a:solidFill>
              </a:rPr>
              <a:t>//</a:t>
            </a:r>
            <a:r>
              <a:rPr lang="uk-UA" altLang="ru-RU" b="1" i="1" dirty="0" smtClean="0">
                <a:solidFill>
                  <a:srgbClr val="C00000"/>
                </a:solidFill>
              </a:rPr>
              <a:t> функція для обчислення. Використовує </a:t>
            </a:r>
            <a:endParaRPr lang="en-US" altLang="ru-RU" b="1" i="1" dirty="0" smtClean="0">
              <a:solidFill>
                <a:srgbClr val="C00000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b="1" i="1" dirty="0" smtClean="0">
                <a:solidFill>
                  <a:srgbClr val="C00000"/>
                </a:solidFill>
              </a:rPr>
              <a:t>// </a:t>
            </a:r>
            <a:r>
              <a:rPr lang="uk-UA" altLang="ru-RU" b="1" i="1" dirty="0" smtClean="0">
                <a:solidFill>
                  <a:srgbClr val="C00000"/>
                </a:solidFill>
              </a:rPr>
              <a:t>делегата</a:t>
            </a:r>
            <a:endParaRPr lang="en-US" altLang="ru-RU" b="1" i="1" dirty="0" smtClean="0">
              <a:solidFill>
                <a:srgbClr val="C00000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b="1" noProof="1" smtClean="0"/>
              <a:t>public void Execute()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b="1" noProof="1" smtClean="0"/>
              <a:t>       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b="1" noProof="1" smtClean="0"/>
              <a:t>            for (int i = 0; i &lt; 10; i++)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b="1" noProof="1" smtClean="0"/>
              <a:t>            {</a:t>
            </a:r>
            <a:endParaRPr lang="uk-UA" altLang="ru-RU" b="1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b="1" noProof="1" smtClean="0"/>
              <a:t>                int result = i * i;</a:t>
            </a:r>
            <a:endParaRPr lang="uk-UA" altLang="ru-RU" b="1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uk-UA" altLang="ru-RU" noProof="1" smtClean="0"/>
              <a:t> </a:t>
            </a:r>
            <a:r>
              <a:rPr lang="uk-UA" altLang="ru-RU" dirty="0" smtClean="0"/>
              <a:t>		</a:t>
            </a:r>
            <a:r>
              <a:rPr lang="en-US" altLang="ru-RU" b="1" noProof="1" smtClean="0">
                <a:solidFill>
                  <a:srgbClr val="3333CC"/>
                </a:solidFill>
              </a:rPr>
              <a:t>if(print</a:t>
            </a:r>
            <a:r>
              <a:rPr lang="uk-UA" altLang="ru-RU" b="1" dirty="0" smtClean="0">
                <a:solidFill>
                  <a:srgbClr val="3333CC"/>
                </a:solidFill>
              </a:rPr>
              <a:t>1</a:t>
            </a:r>
            <a:r>
              <a:rPr lang="en-US" altLang="ru-RU" b="1" noProof="1" smtClean="0">
                <a:solidFill>
                  <a:srgbClr val="3333CC"/>
                </a:solidFill>
              </a:rPr>
              <a:t>!=null)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u-RU" b="1" noProof="1" smtClean="0">
                <a:solidFill>
                  <a:srgbClr val="3333CC"/>
                </a:solidFill>
              </a:rPr>
              <a:t>   print</a:t>
            </a:r>
            <a:r>
              <a:rPr lang="uk-UA" altLang="ru-RU" b="1" dirty="0" smtClean="0">
                <a:solidFill>
                  <a:srgbClr val="3333CC"/>
                </a:solidFill>
              </a:rPr>
              <a:t>1</a:t>
            </a:r>
            <a:r>
              <a:rPr lang="en-US" altLang="ru-RU" b="1" noProof="1" smtClean="0">
                <a:solidFill>
                  <a:srgbClr val="3333CC"/>
                </a:solidFill>
              </a:rPr>
              <a:t>(i,result);</a:t>
            </a:r>
            <a:r>
              <a:rPr lang="uk-UA" altLang="ru-RU" b="1" dirty="0" smtClean="0">
                <a:solidFill>
                  <a:srgbClr val="3333CC"/>
                </a:solidFill>
              </a:rPr>
              <a:t>   </a:t>
            </a:r>
            <a:r>
              <a:rPr lang="en-US" altLang="ru-RU" b="1" i="1" dirty="0" smtClean="0">
                <a:solidFill>
                  <a:srgbClr val="C00000"/>
                </a:solidFill>
              </a:rPr>
              <a:t>// </a:t>
            </a:r>
            <a:r>
              <a:rPr lang="uk-UA" altLang="ru-RU" b="1" i="1" dirty="0" smtClean="0">
                <a:solidFill>
                  <a:srgbClr val="C00000"/>
                </a:solidFill>
              </a:rPr>
              <a:t>Використання делегата</a:t>
            </a:r>
            <a:endParaRPr lang="uk-UA" altLang="ru-RU" b="1" i="1" noProof="1" smtClean="0">
              <a:solidFill>
                <a:srgbClr val="C00000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uk-UA" altLang="ru-RU" b="1" noProof="1" smtClean="0"/>
              <a:t>            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uk-UA" altLang="ru-RU" b="1" noProof="1" smtClean="0"/>
              <a:t>        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uk-UA" altLang="ru-RU" b="1" noProof="1" smtClean="0"/>
              <a:t>    }</a:t>
            </a:r>
          </a:p>
          <a:p>
            <a:pPr eaLnBrk="1" hangingPunct="1">
              <a:lnSpc>
                <a:spcPct val="90000"/>
              </a:lnSpc>
            </a:pPr>
            <a:endParaRPr lang="ru-RU" altLang="ru-RU" dirty="0" smtClean="0"/>
          </a:p>
        </p:txBody>
      </p:sp>
    </p:spTree>
    <p:extLst>
      <p:ext uri="{BB962C8B-B14F-4D97-AF65-F5344CB8AC3E}">
        <p14:creationId xmlns:p14="http://schemas.microsoft.com/office/powerpoint/2010/main" val="40296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Номер слайда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A5C1EC-587A-47A1-91DA-51CB577EB57B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62499" name="Rectangle 2"/>
          <p:cNvSpPr>
            <a:spLocks noChangeArrowheads="1"/>
          </p:cNvSpPr>
          <p:nvPr/>
        </p:nvSpPr>
        <p:spPr bwMode="auto">
          <a:xfrm>
            <a:off x="1524000" y="-49213"/>
            <a:ext cx="9144000" cy="6924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class Program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    </a:t>
            </a: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static void Main(string[</a:t>
            </a:r>
            <a:r>
              <a:rPr kumimoji="0" lang="en-US" altLang="ru-RU" sz="2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] args)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    {</a:t>
            </a:r>
            <a:endParaRPr kumimoji="0" lang="ru-RU" altLang="ru-RU" sz="2800" b="1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Calculate q=new Calculate(new </a:t>
            </a: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PrintDelegate </a:t>
            </a: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(Output));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        q.Execute();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    }</a:t>
            </a:r>
            <a:endParaRPr kumimoji="0" lang="en-US" altLang="ru-RU" sz="2800" b="1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ru-RU" sz="2800" b="1" i="0" u="none" strike="noStrike" kern="1200" cap="none" spc="0" normalizeH="0" baseline="0" noProof="1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</a:t>
            </a: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static      public void </a:t>
            </a: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Output</a:t>
            </a: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(int x, int 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        Console.WriteLine("x={0} y={1}",x,y);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ru-RU" sz="2800" b="1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}</a:t>
            </a:r>
            <a:endParaRPr kumimoji="0" lang="ru-RU" altLang="ru-RU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18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2838" y="125260"/>
            <a:ext cx="11812044" cy="65962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class</a:t>
            </a:r>
            <a:r>
              <a:rPr lang="en-US" b="1" dirty="0"/>
              <a:t> </a:t>
            </a:r>
            <a:r>
              <a:rPr lang="en-US" b="1" dirty="0" err="1"/>
              <a:t>circle:IPerimetr,ISquare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        {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>
                <a:solidFill>
                  <a:srgbClr val="FF0000"/>
                </a:solidFill>
              </a:rPr>
              <a:t>double</a:t>
            </a:r>
            <a:r>
              <a:rPr lang="en-US" b="1" dirty="0"/>
              <a:t> R;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>
                <a:solidFill>
                  <a:srgbClr val="0000FF"/>
                </a:solidFill>
              </a:rPr>
              <a:t>public</a:t>
            </a:r>
            <a:r>
              <a:rPr lang="en-US" b="1" dirty="0"/>
              <a:t> </a:t>
            </a:r>
            <a:r>
              <a:rPr lang="en-US" b="1" dirty="0">
                <a:solidFill>
                  <a:srgbClr val="FF0000"/>
                </a:solidFill>
              </a:rPr>
              <a:t>void</a:t>
            </a:r>
            <a:r>
              <a:rPr lang="en-US" b="1" dirty="0"/>
              <a:t> </a:t>
            </a:r>
            <a:r>
              <a:rPr lang="en-US" b="1" dirty="0">
                <a:solidFill>
                  <a:srgbClr val="191970"/>
                </a:solidFill>
              </a:rPr>
              <a:t>input</a:t>
            </a:r>
            <a:r>
              <a:rPr lang="en-US" b="1" dirty="0"/>
              <a:t>()</a:t>
            </a:r>
            <a:br>
              <a:rPr lang="en-US" b="1" dirty="0"/>
            </a:br>
            <a:r>
              <a:rPr lang="en-US" b="1" dirty="0"/>
              <a:t>            {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 err="1"/>
              <a:t>Console.</a:t>
            </a:r>
            <a:r>
              <a:rPr lang="en-US" b="1" dirty="0" err="1">
                <a:solidFill>
                  <a:srgbClr val="191970"/>
                </a:solidFill>
              </a:rPr>
              <a:t>WriteLine</a:t>
            </a:r>
            <a:r>
              <a:rPr lang="en-US" b="1" dirty="0"/>
              <a:t>(</a:t>
            </a:r>
            <a:r>
              <a:rPr lang="en-US" b="1" dirty="0">
                <a:solidFill>
                  <a:srgbClr val="0000FF"/>
                </a:solidFill>
              </a:rPr>
              <a:t>"Enter R="</a:t>
            </a:r>
            <a:r>
              <a:rPr lang="en-US" b="1" dirty="0"/>
              <a:t>);</a:t>
            </a:r>
            <a:br>
              <a:rPr lang="en-US" b="1" dirty="0"/>
            </a:br>
            <a:r>
              <a:rPr lang="en-US" b="1" dirty="0"/>
              <a:t>            R=</a:t>
            </a:r>
            <a:r>
              <a:rPr lang="en-US" b="1" dirty="0" err="1"/>
              <a:t>Convert.</a:t>
            </a:r>
            <a:r>
              <a:rPr lang="en-US" b="1" dirty="0" err="1">
                <a:solidFill>
                  <a:srgbClr val="191970"/>
                </a:solidFill>
              </a:rPr>
              <a:t>ToDouble</a:t>
            </a:r>
            <a:r>
              <a:rPr lang="en-US" b="1" dirty="0"/>
              <a:t>(</a:t>
            </a:r>
            <a:r>
              <a:rPr lang="en-US" b="1" dirty="0" err="1"/>
              <a:t>Console.</a:t>
            </a:r>
            <a:r>
              <a:rPr lang="en-US" b="1" dirty="0" err="1">
                <a:solidFill>
                  <a:srgbClr val="191970"/>
                </a:solidFill>
              </a:rPr>
              <a:t>ReadLine</a:t>
            </a:r>
            <a:r>
              <a:rPr lang="en-US" b="1" dirty="0"/>
              <a:t>());    </a:t>
            </a:r>
            <a:br>
              <a:rPr lang="en-US" b="1" dirty="0"/>
            </a:br>
            <a:r>
              <a:rPr lang="en-US" b="1" dirty="0"/>
              <a:t>            }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>
                <a:solidFill>
                  <a:srgbClr val="0000FF"/>
                </a:solidFill>
              </a:rPr>
              <a:t>public</a:t>
            </a:r>
            <a:r>
              <a:rPr lang="en-US" b="1" dirty="0"/>
              <a:t> </a:t>
            </a:r>
            <a:r>
              <a:rPr lang="en-US" b="1" dirty="0">
                <a:solidFill>
                  <a:srgbClr val="FF0000"/>
                </a:solidFill>
              </a:rPr>
              <a:t>double</a:t>
            </a:r>
            <a:r>
              <a:rPr lang="en-US" b="1" dirty="0"/>
              <a:t> </a:t>
            </a:r>
            <a:r>
              <a:rPr lang="en-US" b="1" dirty="0" err="1">
                <a:solidFill>
                  <a:srgbClr val="191970"/>
                </a:solidFill>
              </a:rPr>
              <a:t>plo</a:t>
            </a:r>
            <a:r>
              <a:rPr lang="en-US" b="1" dirty="0"/>
              <a:t>()</a:t>
            </a:r>
            <a:br>
              <a:rPr lang="en-US" b="1" dirty="0"/>
            </a:br>
            <a:r>
              <a:rPr lang="en-US" b="1" dirty="0"/>
              <a:t>        {</a:t>
            </a:r>
            <a:br>
              <a:rPr lang="en-US" b="1" dirty="0"/>
            </a:br>
            <a:r>
              <a:rPr lang="en-US" b="1" dirty="0"/>
              <a:t>                </a:t>
            </a:r>
            <a:r>
              <a:rPr lang="en-US" b="1" dirty="0">
                <a:solidFill>
                  <a:srgbClr val="000080"/>
                </a:solidFill>
              </a:rPr>
              <a:t>return</a:t>
            </a:r>
            <a:r>
              <a:rPr lang="en-US" b="1" dirty="0"/>
              <a:t> </a:t>
            </a:r>
            <a:r>
              <a:rPr lang="en-US" b="1" dirty="0" err="1"/>
              <a:t>Math.PI</a:t>
            </a:r>
            <a:r>
              <a:rPr lang="en-US" b="1" dirty="0"/>
              <a:t>*R*R;</a:t>
            </a:r>
            <a:br>
              <a:rPr lang="en-US" b="1" dirty="0"/>
            </a:br>
            <a:r>
              <a:rPr lang="en-US" b="1" dirty="0"/>
              <a:t>        }</a:t>
            </a:r>
            <a:br>
              <a:rPr lang="en-US" b="1" dirty="0"/>
            </a:br>
            <a:r>
              <a:rPr lang="en-US" b="1" dirty="0"/>
              <a:t>        </a:t>
            </a:r>
            <a:r>
              <a:rPr lang="en-US" b="1" dirty="0">
                <a:solidFill>
                  <a:srgbClr val="0000FF"/>
                </a:solidFill>
              </a:rPr>
              <a:t>public</a:t>
            </a:r>
            <a:r>
              <a:rPr lang="en-US" b="1" dirty="0"/>
              <a:t> </a:t>
            </a:r>
            <a:r>
              <a:rPr lang="en-US" b="1" dirty="0">
                <a:solidFill>
                  <a:srgbClr val="FF0000"/>
                </a:solidFill>
              </a:rPr>
              <a:t>double</a:t>
            </a:r>
            <a:r>
              <a:rPr lang="en-US" b="1" dirty="0"/>
              <a:t> </a:t>
            </a:r>
            <a:r>
              <a:rPr lang="en-US" b="1" dirty="0">
                <a:solidFill>
                  <a:srgbClr val="191970"/>
                </a:solidFill>
              </a:rPr>
              <a:t>p</a:t>
            </a:r>
            <a:r>
              <a:rPr lang="en-US" b="1" dirty="0"/>
              <a:t>()</a:t>
            </a:r>
            <a:br>
              <a:rPr lang="en-US" b="1" dirty="0"/>
            </a:br>
            <a:r>
              <a:rPr lang="en-US" b="1" dirty="0"/>
              <a:t>        {</a:t>
            </a:r>
            <a:br>
              <a:rPr lang="en-US" b="1" dirty="0"/>
            </a:br>
            <a:r>
              <a:rPr lang="en-US" b="1" dirty="0"/>
              <a:t>            </a:t>
            </a:r>
            <a:r>
              <a:rPr lang="en-US" b="1" dirty="0">
                <a:solidFill>
                  <a:srgbClr val="000080"/>
                </a:solidFill>
              </a:rPr>
              <a:t>return</a:t>
            </a:r>
            <a:r>
              <a:rPr lang="en-US" b="1" dirty="0"/>
              <a:t> </a:t>
            </a:r>
            <a:r>
              <a:rPr lang="en-US" b="1" dirty="0">
                <a:solidFill>
                  <a:srgbClr val="00008B"/>
                </a:solidFill>
              </a:rPr>
              <a:t>2</a:t>
            </a:r>
            <a:r>
              <a:rPr lang="en-US" b="1" dirty="0"/>
              <a:t>*</a:t>
            </a:r>
            <a:r>
              <a:rPr lang="en-US" b="1" dirty="0" err="1"/>
              <a:t>Math.PI</a:t>
            </a:r>
            <a:r>
              <a:rPr lang="en-US" b="1" dirty="0"/>
              <a:t>*R;</a:t>
            </a:r>
            <a:br>
              <a:rPr lang="en-US" b="1" dirty="0"/>
            </a:br>
            <a:r>
              <a:rPr lang="en-US" b="1" dirty="0"/>
              <a:t>        }</a:t>
            </a:r>
            <a:br>
              <a:rPr lang="en-US" b="1" dirty="0"/>
            </a:br>
            <a:r>
              <a:rPr lang="en-US" b="1" dirty="0"/>
              <a:t>            </a:t>
            </a:r>
            <a:br>
              <a:rPr lang="en-US" b="1" dirty="0"/>
            </a:br>
            <a:r>
              <a:rPr lang="en-US" b="1" dirty="0"/>
              <a:t>    }</a:t>
            </a:r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CB30B-386F-4139-ACE3-B6A338A6446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00776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E40D37-6A02-4A2C-B97F-366ADA62AB29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6352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404814"/>
            <a:ext cx="9144000" cy="4968875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uk-UA" altLang="ru-RU" b="1" i="1" smtClean="0">
                <a:solidFill>
                  <a:srgbClr val="3333CC"/>
                </a:solidFill>
              </a:rPr>
              <a:t>Приклад 3</a:t>
            </a:r>
          </a:p>
          <a:p>
            <a:pPr eaLnBrk="1" hangingPunct="1">
              <a:buFontTx/>
              <a:buNone/>
            </a:pPr>
            <a:r>
              <a:rPr lang="uk-UA" altLang="ru-RU" b="1" i="1" smtClean="0">
                <a:solidFill>
                  <a:srgbClr val="3333CC"/>
                </a:solidFill>
              </a:rPr>
              <a:t> Функція </a:t>
            </a:r>
            <a:r>
              <a:rPr lang="en-US" altLang="ru-RU" b="1" i="1" smtClean="0">
                <a:solidFill>
                  <a:srgbClr val="3333CC"/>
                </a:solidFill>
              </a:rPr>
              <a:t>Execute()</a:t>
            </a:r>
            <a:r>
              <a:rPr lang="uk-UA" altLang="ru-RU" b="1" i="1" smtClean="0">
                <a:solidFill>
                  <a:srgbClr val="3333CC"/>
                </a:solidFill>
              </a:rPr>
              <a:t> класу  </a:t>
            </a:r>
            <a:r>
              <a:rPr lang="en-US" altLang="ru-RU" b="1" i="1" smtClean="0">
                <a:solidFill>
                  <a:srgbClr val="3333CC"/>
                </a:solidFill>
              </a:rPr>
              <a:t>Calculate </a:t>
            </a:r>
            <a:r>
              <a:rPr lang="uk-UA" altLang="ru-RU" b="1" i="1" smtClean="0">
                <a:solidFill>
                  <a:srgbClr val="3333CC"/>
                </a:solidFill>
              </a:rPr>
              <a:t>за допомогою двох делегатів читає дані, робить обчислення та виводить результати. </a:t>
            </a:r>
            <a:endParaRPr lang="en-US" altLang="ru-RU" b="1" i="1" smtClean="0">
              <a:solidFill>
                <a:srgbClr val="3333CC"/>
              </a:solidFill>
            </a:endParaRPr>
          </a:p>
          <a:p>
            <a:pPr algn="ctr" eaLnBrk="1" hangingPunct="1">
              <a:buFontTx/>
              <a:buNone/>
            </a:pPr>
            <a:r>
              <a:rPr lang="en-US" altLang="ru-RU" b="1" i="1" smtClean="0">
                <a:solidFill>
                  <a:schemeClr val="bg2"/>
                </a:solidFill>
              </a:rPr>
              <a:t>Visual Studio 2005. </a:t>
            </a:r>
          </a:p>
          <a:p>
            <a:pPr algn="ctr" eaLnBrk="1" hangingPunct="1">
              <a:buFontTx/>
              <a:buNone/>
            </a:pPr>
            <a:r>
              <a:rPr lang="en-US" altLang="ru-RU" b="1" i="1" smtClean="0">
                <a:solidFill>
                  <a:schemeClr val="bg2"/>
                </a:solidFill>
              </a:rPr>
              <a:t>delegate2</a:t>
            </a:r>
            <a:endParaRPr lang="ru-RU" altLang="ru-RU" b="1" i="1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88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CF480-24BF-443C-990E-BF06E67C07CA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6454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9144000" cy="6858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 smtClean="0"/>
              <a:t>namespace </a:t>
            </a:r>
            <a:r>
              <a:rPr lang="en-US" altLang="ru-RU" sz="2400" b="1" noProof="1"/>
              <a:t>delegate2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</a:t>
            </a:r>
            <a:r>
              <a:rPr lang="en-US" altLang="ru-RU" sz="2400" b="1" noProof="1" smtClean="0"/>
              <a:t>public </a:t>
            </a:r>
            <a:r>
              <a:rPr lang="en-US" altLang="ru-RU" sz="2400" b="1" noProof="1">
                <a:solidFill>
                  <a:srgbClr val="CC0000"/>
                </a:solidFill>
              </a:rPr>
              <a:t>delegate</a:t>
            </a:r>
            <a:r>
              <a:rPr lang="en-US" altLang="ru-RU" sz="2400" b="1" noProof="1"/>
              <a:t> void</a:t>
            </a:r>
            <a:r>
              <a:rPr lang="en-US" altLang="ru-RU" sz="2400" b="1" noProof="1">
                <a:solidFill>
                  <a:srgbClr val="3333CC"/>
                </a:solidFill>
              </a:rPr>
              <a:t> InputDelegate</a:t>
            </a:r>
            <a:r>
              <a:rPr lang="en-US" altLang="ru-RU" sz="2400" b="1" noProof="1"/>
              <a:t>(</a:t>
            </a:r>
            <a:r>
              <a:rPr lang="en-US" altLang="ru-RU" sz="2400" b="1" noProof="1">
                <a:solidFill>
                  <a:srgbClr val="3333CC"/>
                </a:solidFill>
              </a:rPr>
              <a:t>out</a:t>
            </a:r>
            <a:r>
              <a:rPr lang="en-US" altLang="ru-RU" sz="2400" b="1" noProof="1"/>
              <a:t> double a, </a:t>
            </a:r>
            <a:r>
              <a:rPr lang="en-GB" altLang="ru-RU" sz="2400" b="1" noProof="1" smtClean="0">
                <a:solidFill>
                  <a:srgbClr val="3333CC"/>
                </a:solidFill>
              </a:rPr>
              <a:t>out </a:t>
            </a:r>
            <a:r>
              <a:rPr lang="en-GB" altLang="ru-RU" sz="2400" b="1" noProof="1"/>
              <a:t>double b);</a:t>
            </a:r>
            <a:endParaRPr lang="en-US" altLang="ru-RU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i="1" dirty="0">
                <a:solidFill>
                  <a:srgbClr val="C00000"/>
                </a:solidFill>
              </a:rPr>
              <a:t>//</a:t>
            </a:r>
            <a:r>
              <a:rPr lang="uk-UA" altLang="ru-RU" sz="2400" b="1" i="1" dirty="0">
                <a:solidFill>
                  <a:srgbClr val="C00000"/>
                </a:solidFill>
              </a:rPr>
              <a:t>Слід звернути увагу на необхідність</a:t>
            </a:r>
            <a:r>
              <a:rPr lang="uk-UA" altLang="ru-RU" sz="2400" b="1" dirty="0">
                <a:solidFill>
                  <a:srgbClr val="C00000"/>
                </a:solidFill>
              </a:rPr>
              <a:t> </a:t>
            </a:r>
            <a:r>
              <a:rPr lang="en-US" altLang="ru-RU" sz="2400" b="1" dirty="0">
                <a:solidFill>
                  <a:srgbClr val="C00000"/>
                </a:solidFill>
              </a:rPr>
              <a:t>out</a:t>
            </a:r>
            <a:endParaRPr lang="uk-UA" altLang="ru-RU" sz="2400" b="1" dirty="0">
              <a:solidFill>
                <a:srgbClr val="C000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dirty="0">
                <a:solidFill>
                  <a:srgbClr val="C00000"/>
                </a:solidFill>
              </a:rPr>
              <a:t>//  </a:t>
            </a:r>
            <a:r>
              <a:rPr lang="uk-UA" altLang="ru-RU" sz="2400" b="1" i="1" dirty="0">
                <a:solidFill>
                  <a:srgbClr val="C00000"/>
                </a:solidFill>
              </a:rPr>
              <a:t>Це для повернення значень</a:t>
            </a:r>
            <a:r>
              <a:rPr lang="uk-UA" altLang="ru-RU" sz="2400" b="1" dirty="0">
                <a:solidFill>
                  <a:srgbClr val="C00000"/>
                </a:solidFill>
              </a:rPr>
              <a:t> </a:t>
            </a:r>
            <a:r>
              <a:rPr lang="en-US" altLang="ru-RU" sz="2400" b="1" dirty="0">
                <a:solidFill>
                  <a:srgbClr val="C00000"/>
                </a:solidFill>
              </a:rPr>
              <a:t> a </a:t>
            </a:r>
            <a:r>
              <a:rPr lang="uk-UA" altLang="ru-RU" sz="2400" b="1" dirty="0">
                <a:solidFill>
                  <a:srgbClr val="C00000"/>
                </a:solidFill>
              </a:rPr>
              <a:t>та</a:t>
            </a:r>
            <a:r>
              <a:rPr lang="en-US" altLang="ru-RU" sz="2400" b="1" dirty="0">
                <a:solidFill>
                  <a:srgbClr val="C00000"/>
                </a:solidFill>
              </a:rPr>
              <a:t> b</a:t>
            </a:r>
            <a:endParaRPr lang="en-US" altLang="ru-RU" sz="2400" b="1" noProof="1">
              <a:solidFill>
                <a:srgbClr val="C000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</a:t>
            </a:r>
            <a:r>
              <a:rPr lang="en-US" altLang="ru-RU" sz="2400" b="1" noProof="1">
                <a:solidFill>
                  <a:srgbClr val="3333CC"/>
                </a:solidFill>
              </a:rPr>
              <a:t> public</a:t>
            </a:r>
            <a:r>
              <a:rPr lang="en-US" altLang="ru-RU" sz="2400" b="1" noProof="1">
                <a:solidFill>
                  <a:srgbClr val="CC0000"/>
                </a:solidFill>
              </a:rPr>
              <a:t> delegate void </a:t>
            </a:r>
            <a:r>
              <a:rPr lang="en-US" altLang="ru-RU" sz="2400" b="1" noProof="1">
                <a:solidFill>
                  <a:srgbClr val="3333CC"/>
                </a:solidFill>
              </a:rPr>
              <a:t>PrintDelegate</a:t>
            </a:r>
            <a:r>
              <a:rPr lang="en-US" altLang="ru-RU" sz="2400" b="1" noProof="1">
                <a:solidFill>
                  <a:srgbClr val="CC0000"/>
                </a:solidFill>
              </a:rPr>
              <a:t>( double res);</a:t>
            </a:r>
            <a:endParaRPr lang="en-GB" altLang="ru-RU" sz="2400" b="1" dirty="0">
              <a:solidFill>
                <a:srgbClr val="CC00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ru-RU" sz="2400" b="1" dirty="0" smtClean="0">
                <a:solidFill>
                  <a:srgbClr val="CC0000"/>
                </a:solidFill>
              </a:rPr>
              <a:t>//*********************************************************</a:t>
            </a:r>
            <a:endParaRPr lang="en-GB" altLang="ru-RU" sz="2400" b="1" noProof="1">
              <a:solidFill>
                <a:srgbClr val="CC00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ru-RU" sz="2400" b="1" noProof="1"/>
              <a:t>    class Calculate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ru-RU" sz="2400" b="1" noProof="1"/>
              <a:t>  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ru-RU" sz="2400" b="1" noProof="1"/>
              <a:t>        private InputDelegate </a:t>
            </a:r>
            <a:r>
              <a:rPr lang="en-GB" altLang="ru-RU" sz="2400" b="1" noProof="1">
                <a:solidFill>
                  <a:srgbClr val="3333CC"/>
                </a:solidFill>
              </a:rPr>
              <a:t>input</a:t>
            </a:r>
            <a:r>
              <a:rPr lang="en-GB" altLang="ru-RU" sz="2400" b="1" noProof="1" smtClean="0"/>
              <a:t>;      </a:t>
            </a:r>
            <a:r>
              <a:rPr lang="en-GB" altLang="ru-RU" sz="2400" b="1" i="1" dirty="0" smtClean="0">
                <a:solidFill>
                  <a:srgbClr val="C00000"/>
                </a:solidFill>
              </a:rPr>
              <a:t>//</a:t>
            </a:r>
            <a:r>
              <a:rPr lang="uk-UA" altLang="ru-RU" sz="2400" b="1" i="1" dirty="0" smtClean="0">
                <a:solidFill>
                  <a:srgbClr val="C00000"/>
                </a:solidFill>
              </a:rPr>
              <a:t> </a:t>
            </a:r>
            <a:r>
              <a:rPr lang="uk-UA" altLang="ru-RU" sz="2400" b="1" i="1" dirty="0">
                <a:solidFill>
                  <a:srgbClr val="C00000"/>
                </a:solidFill>
              </a:rPr>
              <a:t>посилання на делегата</a:t>
            </a:r>
            <a:endParaRPr lang="uk-UA" altLang="ru-RU" sz="2400" b="1" i="1" noProof="1">
              <a:solidFill>
                <a:srgbClr val="C000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private PrintDelegate </a:t>
            </a:r>
            <a:r>
              <a:rPr lang="en-US" altLang="ru-RU" sz="2400" b="1" noProof="1">
                <a:solidFill>
                  <a:srgbClr val="3333CC"/>
                </a:solidFill>
              </a:rPr>
              <a:t>output</a:t>
            </a:r>
            <a:r>
              <a:rPr lang="en-US" altLang="ru-RU" sz="2400" b="1" noProof="1" smtClean="0"/>
              <a:t>;   </a:t>
            </a:r>
            <a:r>
              <a:rPr lang="en-US" altLang="ru-RU" sz="2400" b="1" dirty="0" smtClean="0">
                <a:solidFill>
                  <a:srgbClr val="C00000"/>
                </a:solidFill>
              </a:rPr>
              <a:t>// </a:t>
            </a:r>
            <a:r>
              <a:rPr lang="uk-UA" altLang="ru-RU" sz="2400" b="1" i="1" dirty="0">
                <a:solidFill>
                  <a:srgbClr val="C00000"/>
                </a:solidFill>
              </a:rPr>
              <a:t>посилання на делегата</a:t>
            </a:r>
            <a:endParaRPr lang="uk-UA" altLang="ru-RU" sz="2400" b="1" noProof="1">
              <a:solidFill>
                <a:srgbClr val="C000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uk-UA" altLang="ru-RU" sz="2400" b="1" noProof="1" smtClean="0"/>
              <a:t> </a:t>
            </a:r>
            <a:r>
              <a:rPr lang="uk-UA" altLang="ru-RU" sz="2400" b="1" noProof="1"/>
              <a:t>//*************************************</a:t>
            </a:r>
            <a:endParaRPr lang="ru-RU" alt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715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02459B-6E6E-4E14-ADDC-BF29503A4510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655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333376"/>
            <a:ext cx="9144000" cy="652462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noProof="1"/>
              <a:t> </a:t>
            </a:r>
            <a:r>
              <a:rPr lang="en-US" altLang="ru-RU" sz="2400" b="1" noProof="1">
                <a:solidFill>
                  <a:srgbClr val="CC0000"/>
                </a:solidFill>
              </a:rPr>
              <a:t>public Calculate(</a:t>
            </a:r>
            <a:r>
              <a:rPr lang="en-US" altLang="ru-RU" sz="2400" b="1" noProof="1">
                <a:solidFill>
                  <a:srgbClr val="3333CC"/>
                </a:solidFill>
              </a:rPr>
              <a:t>InputDelegate</a:t>
            </a:r>
            <a:r>
              <a:rPr lang="en-US" altLang="ru-RU" sz="2400" b="1" noProof="1">
                <a:solidFill>
                  <a:srgbClr val="CC0000"/>
                </a:solidFill>
              </a:rPr>
              <a:t> in1, </a:t>
            </a:r>
            <a:r>
              <a:rPr lang="en-US" altLang="ru-RU" sz="2400" b="1" noProof="1">
                <a:solidFill>
                  <a:srgbClr val="3333CC"/>
                </a:solidFill>
              </a:rPr>
              <a:t>PrintDelegate</a:t>
            </a:r>
            <a:r>
              <a:rPr lang="en-US" altLang="ru-RU" sz="2400" b="1" noProof="1">
                <a:solidFill>
                  <a:srgbClr val="CC0000"/>
                </a:solidFill>
              </a:rPr>
              <a:t> p)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    this.input = in1;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    this.output = p;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//***************************************************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</a:t>
            </a:r>
            <a:r>
              <a:rPr lang="en-US" altLang="ru-RU" sz="2400" b="1" noProof="1">
                <a:solidFill>
                  <a:srgbClr val="CC0000"/>
                </a:solidFill>
              </a:rPr>
              <a:t>public void Execute()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    double a,b, r = 0;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    for (int i = 0; i &lt; 3; i++)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  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       input(</a:t>
            </a:r>
            <a:r>
              <a:rPr lang="en-US" altLang="ru-RU" sz="2400" b="1" noProof="1">
                <a:solidFill>
                  <a:srgbClr val="3333CC"/>
                </a:solidFill>
              </a:rPr>
              <a:t>out</a:t>
            </a:r>
            <a:r>
              <a:rPr lang="en-US" altLang="ru-RU" sz="2400" b="1" noProof="1"/>
              <a:t> a, </a:t>
            </a:r>
            <a:r>
              <a:rPr lang="en-US" altLang="ru-RU" sz="2400" b="1" noProof="1">
                <a:solidFill>
                  <a:srgbClr val="3333CC"/>
                </a:solidFill>
              </a:rPr>
              <a:t>out</a:t>
            </a:r>
            <a:r>
              <a:rPr lang="en-US" altLang="ru-RU" sz="2400" b="1" noProof="1"/>
              <a:t> b);</a:t>
            </a:r>
            <a:r>
              <a:rPr lang="en-US" altLang="ru-RU" sz="2400" b="1"/>
              <a:t>  //</a:t>
            </a:r>
            <a:r>
              <a:rPr lang="uk-UA" altLang="ru-RU" sz="2400" b="1"/>
              <a:t>  згадайте навіщо </a:t>
            </a:r>
            <a:r>
              <a:rPr lang="en-US" altLang="ru-RU" sz="2400" b="1">
                <a:solidFill>
                  <a:srgbClr val="3333CC"/>
                </a:solidFill>
              </a:rPr>
              <a:t>out</a:t>
            </a:r>
            <a:endParaRPr lang="en-US" altLang="ru-RU" sz="2400" b="1" noProof="1">
              <a:solidFill>
                <a:srgbClr val="3333CC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        r =a+b;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        output(r);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}</a:t>
            </a:r>
            <a:endParaRPr lang="ru-RU" altLang="ru-RU" sz="2400" b="1"/>
          </a:p>
        </p:txBody>
      </p:sp>
    </p:spTree>
    <p:extLst>
      <p:ext uri="{BB962C8B-B14F-4D97-AF65-F5344CB8AC3E}">
        <p14:creationId xmlns:p14="http://schemas.microsoft.com/office/powerpoint/2010/main" val="395953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EAACE9-5E34-49E6-A13A-9362CE726FF7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665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9144000" cy="6858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ru-RU" altLang="ru-RU" noProof="1" smtClean="0"/>
              <a:t> </a:t>
            </a:r>
            <a:r>
              <a:rPr lang="en-US" altLang="ru-RU" b="1" noProof="1" smtClean="0"/>
              <a:t>class Program</a:t>
            </a:r>
          </a:p>
          <a:p>
            <a:pPr eaLnBrk="1" hangingPunct="1">
              <a:buFontTx/>
              <a:buNone/>
            </a:pPr>
            <a:r>
              <a:rPr lang="en-US" altLang="ru-RU" b="1" noProof="1" smtClean="0"/>
              <a:t>        {</a:t>
            </a:r>
          </a:p>
          <a:p>
            <a:pPr eaLnBrk="1" hangingPunct="1">
              <a:buFontTx/>
              <a:buNone/>
            </a:pPr>
            <a:r>
              <a:rPr lang="en-US" altLang="ru-RU" b="1" noProof="1" smtClean="0"/>
              <a:t>            </a:t>
            </a:r>
            <a:r>
              <a:rPr lang="en-US" altLang="ru-RU" b="1" noProof="1" smtClean="0">
                <a:solidFill>
                  <a:srgbClr val="CC0000"/>
                </a:solidFill>
              </a:rPr>
              <a:t>static void Main(string[</a:t>
            </a:r>
            <a:r>
              <a:rPr lang="en-US" altLang="ru-RU" b="1" smtClean="0">
                <a:solidFill>
                  <a:srgbClr val="CC0000"/>
                </a:solidFill>
              </a:rPr>
              <a:t> </a:t>
            </a:r>
            <a:r>
              <a:rPr lang="en-US" altLang="ru-RU" b="1" noProof="1" smtClean="0">
                <a:solidFill>
                  <a:srgbClr val="CC0000"/>
                </a:solidFill>
              </a:rPr>
              <a:t>] args)</a:t>
            </a:r>
          </a:p>
          <a:p>
            <a:pPr eaLnBrk="1" hangingPunct="1">
              <a:buFontTx/>
              <a:buNone/>
            </a:pPr>
            <a:r>
              <a:rPr lang="en-US" altLang="ru-RU" b="1" noProof="1" smtClean="0"/>
              <a:t>            {</a:t>
            </a:r>
          </a:p>
          <a:p>
            <a:pPr eaLnBrk="1" hangingPunct="1">
              <a:buFontTx/>
              <a:buNone/>
            </a:pPr>
            <a:r>
              <a:rPr lang="en-US" altLang="ru-RU" b="1" noProof="1">
                <a:solidFill>
                  <a:srgbClr val="3333CC"/>
                </a:solidFill>
              </a:rPr>
              <a:t>Calculate q = new Calculate</a:t>
            </a:r>
            <a:r>
              <a:rPr lang="en-US" altLang="ru-RU" b="1" noProof="1">
                <a:solidFill>
                  <a:srgbClr val="990000"/>
                </a:solidFill>
              </a:rPr>
              <a:t>(new InputDelegate(Vvod), new PrintDelegate(Vivod))</a:t>
            </a:r>
            <a:r>
              <a:rPr lang="en-US" altLang="ru-RU" b="1" noProof="1">
                <a:solidFill>
                  <a:srgbClr val="3333CC"/>
                </a:solidFill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altLang="ru-RU" b="1" noProof="1" smtClean="0"/>
              <a:t>                q.Execute();</a:t>
            </a:r>
          </a:p>
          <a:p>
            <a:pPr eaLnBrk="1" hangingPunct="1">
              <a:buFontTx/>
              <a:buNone/>
            </a:pPr>
            <a:r>
              <a:rPr lang="en-US" altLang="ru-RU" b="1" noProof="1" smtClean="0"/>
              <a:t>            }</a:t>
            </a:r>
            <a:endParaRPr lang="ru-RU" altLang="ru-RU" b="1" smtClean="0"/>
          </a:p>
        </p:txBody>
      </p:sp>
    </p:spTree>
    <p:extLst>
      <p:ext uri="{BB962C8B-B14F-4D97-AF65-F5344CB8AC3E}">
        <p14:creationId xmlns:p14="http://schemas.microsoft.com/office/powerpoint/2010/main" val="363699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02D74-1E20-4FF9-8B6D-46353DD19566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6761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1" y="1"/>
            <a:ext cx="9612313" cy="775017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1600" noProof="1"/>
              <a:t> </a:t>
            </a:r>
            <a:r>
              <a:rPr lang="en-US" altLang="ru-RU" sz="2400" b="1" noProof="1">
                <a:solidFill>
                  <a:srgbClr val="3333CC"/>
                </a:solidFill>
              </a:rPr>
              <a:t>static</a:t>
            </a:r>
            <a:r>
              <a:rPr lang="en-US" altLang="ru-RU" sz="2400" b="1" noProof="1"/>
              <a:t> void Vvod( </a:t>
            </a:r>
            <a:r>
              <a:rPr lang="en-US" altLang="ru-RU" sz="2400" b="1" noProof="1">
                <a:solidFill>
                  <a:srgbClr val="3333CC"/>
                </a:solidFill>
              </a:rPr>
              <a:t>out</a:t>
            </a:r>
            <a:r>
              <a:rPr lang="en-US" altLang="ru-RU" sz="2400" b="1" noProof="1"/>
              <a:t>  double x,  </a:t>
            </a:r>
            <a:r>
              <a:rPr lang="en-US" altLang="ru-RU" sz="2400" b="1" noProof="1">
                <a:solidFill>
                  <a:srgbClr val="3333CC"/>
                </a:solidFill>
              </a:rPr>
              <a:t>out</a:t>
            </a:r>
            <a:r>
              <a:rPr lang="en-US" altLang="ru-RU" sz="2400" b="1" noProof="1"/>
              <a:t> double y)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  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        string s;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   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        Console.WriteLine("Enter x=");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        s = Console.ReadLine();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        x = Convert.ToDouble(s);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        Console.WriteLine("Enter y=");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        s = Console.ReadLine();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        y = Convert.ToDouble(s);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    //**************************************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  </a:t>
            </a:r>
            <a:r>
              <a:rPr lang="en-US" altLang="ru-RU" sz="2400" b="1" noProof="1">
                <a:solidFill>
                  <a:srgbClr val="3333CC"/>
                </a:solidFill>
              </a:rPr>
              <a:t>  static</a:t>
            </a:r>
            <a:r>
              <a:rPr lang="en-US" altLang="ru-RU" sz="2400" b="1" noProof="1"/>
              <a:t> public void Vivod(double x)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  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        Console.WriteLine("res={0}", x);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ru-RU" sz="2400" b="1" noProof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ru-RU" sz="2400" b="1" noProof="1"/>
              <a:t>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ru-RU" altLang="ru-RU" sz="2400" b="1"/>
          </a:p>
        </p:txBody>
      </p:sp>
    </p:spTree>
    <p:extLst>
      <p:ext uri="{BB962C8B-B14F-4D97-AF65-F5344CB8AC3E}">
        <p14:creationId xmlns:p14="http://schemas.microsoft.com/office/powerpoint/2010/main" val="371705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AFC78-5C85-47D3-9809-58C451C28950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686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00416" y="212942"/>
            <a:ext cx="10797436" cy="6508533"/>
          </a:xfrm>
        </p:spPr>
        <p:txBody>
          <a:bodyPr>
            <a:normAutofit/>
          </a:bodyPr>
          <a:lstStyle/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uk-UA" altLang="ru-RU" b="1" i="1" dirty="0">
                <a:solidFill>
                  <a:srgbClr val="3333CC"/>
                </a:solidFill>
              </a:rPr>
              <a:t>Лямбда-вираз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uk-UA" altLang="ru-RU" b="1" i="1" dirty="0"/>
              <a:t>Починаючи із версії </a:t>
            </a:r>
            <a:r>
              <a:rPr lang="en-GB" altLang="ru-RU" b="1" i="1" dirty="0"/>
              <a:t>C#3.0</a:t>
            </a:r>
            <a:r>
              <a:rPr lang="uk-UA" altLang="ru-RU" b="1" i="1" dirty="0"/>
              <a:t>, доступний новий синтаксис для призначення реалізації коду делегатам, який називається</a:t>
            </a:r>
            <a:r>
              <a:rPr lang="uk-UA" altLang="ru-RU" sz="3200" b="1" i="1" dirty="0">
                <a:solidFill>
                  <a:srgbClr val="C00000"/>
                </a:solidFill>
              </a:rPr>
              <a:t> лямбда </a:t>
            </a:r>
            <a:r>
              <a:rPr lang="uk-UA" altLang="ru-RU" b="1" i="1" dirty="0"/>
              <a:t>виразами. Ці вирази  можуть використовуватись скрізь, де є параметр типу делегата. </a:t>
            </a:r>
            <a:r>
              <a:rPr lang="uk-UA" altLang="ru-RU" b="1" dirty="0"/>
              <a:t>У всіх лямбда виразах  повинен бути</a:t>
            </a:r>
            <a:r>
              <a:rPr lang="uk-UA" altLang="ru-RU" b="1" i="1" dirty="0"/>
              <a:t> </a:t>
            </a:r>
            <a:endParaRPr lang="uk-UA" altLang="ru-RU" b="1" i="1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uk-UA" altLang="ru-RU" b="1" i="1" dirty="0" smtClean="0">
                <a:solidFill>
                  <a:srgbClr val="3333CC"/>
                </a:solidFill>
              </a:rPr>
              <a:t>лямбда </a:t>
            </a:r>
            <a:r>
              <a:rPr lang="uk-UA" altLang="ru-RU" b="1" i="1" dirty="0">
                <a:solidFill>
                  <a:srgbClr val="3333CC"/>
                </a:solidFill>
              </a:rPr>
              <a:t>оператор </a:t>
            </a:r>
            <a:r>
              <a:rPr lang="ru-RU" altLang="ru-RU" b="1" dirty="0">
                <a:solidFill>
                  <a:srgbClr val="3333CC"/>
                </a:solidFill>
              </a:rPr>
              <a:t>=&gt;</a:t>
            </a:r>
            <a:r>
              <a:rPr lang="ru-RU" altLang="ru-RU" b="1" dirty="0"/>
              <a:t>. </a:t>
            </a:r>
            <a:r>
              <a:rPr lang="ru-RU" altLang="ru-RU" b="1" dirty="0" err="1"/>
              <a:t>Він</a:t>
            </a:r>
            <a:r>
              <a:rPr lang="ru-RU" altLang="ru-RU" b="1" dirty="0"/>
              <a:t> </a:t>
            </a:r>
            <a:r>
              <a:rPr lang="ru-RU" altLang="ru-RU" b="1" dirty="0" err="1"/>
              <a:t>розділяє</a:t>
            </a:r>
            <a:r>
              <a:rPr lang="ru-RU" altLang="ru-RU" b="1" dirty="0"/>
              <a:t> </a:t>
            </a:r>
            <a:r>
              <a:rPr lang="ru-RU" altLang="ru-RU" b="1" dirty="0" err="1"/>
              <a:t>вираз</a:t>
            </a:r>
            <a:r>
              <a:rPr lang="ru-RU" altLang="ru-RU" b="1" dirty="0"/>
              <a:t> на </a:t>
            </a:r>
            <a:r>
              <a:rPr lang="ru-RU" altLang="ru-RU" b="1" dirty="0" err="1"/>
              <a:t>дві</a:t>
            </a:r>
            <a:r>
              <a:rPr lang="ru-RU" altLang="ru-RU" b="1" dirty="0"/>
              <a:t> </a:t>
            </a:r>
            <a:r>
              <a:rPr lang="ru-RU" altLang="ru-RU" b="1" dirty="0" err="1"/>
              <a:t>частини</a:t>
            </a:r>
            <a:r>
              <a:rPr lang="ru-RU" altLang="ru-RU" b="1" dirty="0"/>
              <a:t>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b="1" dirty="0"/>
              <a:t> </a:t>
            </a:r>
            <a:r>
              <a:rPr lang="ru-RU" altLang="ru-RU" b="1" i="1" dirty="0">
                <a:solidFill>
                  <a:srgbClr val="3333CC"/>
                </a:solidFill>
              </a:rPr>
              <a:t>в </a:t>
            </a:r>
            <a:r>
              <a:rPr lang="ru-RU" altLang="ru-RU" b="1" i="1" dirty="0" err="1">
                <a:solidFill>
                  <a:srgbClr val="3333CC"/>
                </a:solidFill>
              </a:rPr>
              <a:t>лівій</a:t>
            </a:r>
            <a:r>
              <a:rPr lang="ru-RU" altLang="ru-RU" b="1" i="1" dirty="0">
                <a:solidFill>
                  <a:srgbClr val="3333CC"/>
                </a:solidFill>
              </a:rPr>
              <a:t> </a:t>
            </a:r>
            <a:r>
              <a:rPr lang="ru-RU" altLang="ru-RU" b="1" i="1" dirty="0" err="1">
                <a:solidFill>
                  <a:srgbClr val="3333CC"/>
                </a:solidFill>
              </a:rPr>
              <a:t>частині</a:t>
            </a:r>
            <a:r>
              <a:rPr lang="ru-RU" altLang="ru-RU" b="1" i="1" dirty="0">
                <a:solidFill>
                  <a:srgbClr val="3333CC"/>
                </a:solidFill>
              </a:rPr>
              <a:t> – </a:t>
            </a:r>
            <a:r>
              <a:rPr lang="ru-RU" altLang="ru-RU" b="1" i="1" dirty="0" err="1">
                <a:solidFill>
                  <a:srgbClr val="3333CC"/>
                </a:solidFill>
              </a:rPr>
              <a:t>параметри</a:t>
            </a:r>
            <a:r>
              <a:rPr lang="ru-RU" altLang="ru-RU" b="1" i="1" dirty="0">
                <a:solidFill>
                  <a:srgbClr val="3333CC"/>
                </a:solidFill>
              </a:rPr>
              <a:t>  (</a:t>
            </a:r>
            <a:r>
              <a:rPr lang="ru-RU" altLang="ru-RU" b="1" i="1" dirty="0" err="1">
                <a:solidFill>
                  <a:srgbClr val="3333CC"/>
                </a:solidFill>
              </a:rPr>
              <a:t>може</a:t>
            </a:r>
            <a:r>
              <a:rPr lang="ru-RU" altLang="ru-RU" b="1" i="1" dirty="0">
                <a:solidFill>
                  <a:srgbClr val="3333CC"/>
                </a:solidFill>
              </a:rPr>
              <a:t> бути </a:t>
            </a:r>
            <a:r>
              <a:rPr lang="ru-RU" altLang="ru-RU" b="1" i="1" dirty="0" err="1">
                <a:solidFill>
                  <a:srgbClr val="3333CC"/>
                </a:solidFill>
              </a:rPr>
              <a:t>кілька</a:t>
            </a:r>
            <a:r>
              <a:rPr lang="ru-RU" altLang="ru-RU" b="1" i="1" dirty="0">
                <a:solidFill>
                  <a:srgbClr val="3333CC"/>
                </a:solidFill>
              </a:rPr>
              <a:t>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uk-UA" altLang="ru-RU" b="1" i="1" dirty="0">
                <a:solidFill>
                  <a:srgbClr val="3333CC"/>
                </a:solidFill>
              </a:rPr>
              <a:t>в правій частині -   тіло метода</a:t>
            </a:r>
            <a:r>
              <a:rPr lang="uk-UA" altLang="ru-RU" b="1" dirty="0"/>
              <a:t>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uk-UA" altLang="ru-RU" b="1" dirty="0"/>
              <a:t>Є</a:t>
            </a:r>
            <a:r>
              <a:rPr lang="uk-UA" altLang="ru-RU" b="1" dirty="0">
                <a:solidFill>
                  <a:srgbClr val="3333CC"/>
                </a:solidFill>
              </a:rPr>
              <a:t> одиночні</a:t>
            </a:r>
            <a:r>
              <a:rPr lang="uk-UA" altLang="ru-RU" b="1" dirty="0"/>
              <a:t> (без фігурних дужок)</a:t>
            </a:r>
            <a:r>
              <a:rPr lang="en-GB" altLang="ru-RU" b="1" dirty="0"/>
              <a:t> </a:t>
            </a:r>
            <a:r>
              <a:rPr lang="uk-UA" altLang="ru-RU" b="1" dirty="0"/>
              <a:t>і</a:t>
            </a:r>
            <a:r>
              <a:rPr lang="uk-UA" altLang="ru-RU" b="1" dirty="0">
                <a:solidFill>
                  <a:srgbClr val="3333CC"/>
                </a:solidFill>
              </a:rPr>
              <a:t> блочні</a:t>
            </a:r>
            <a:r>
              <a:rPr lang="uk-UA" altLang="ru-RU" b="1" dirty="0"/>
              <a:t> (із фігурними дужками) лямбда вирази. Якщо в цикл </a:t>
            </a:r>
            <a:r>
              <a:rPr lang="en-GB" altLang="ru-RU" b="1" dirty="0"/>
              <a:t>for </a:t>
            </a:r>
            <a:r>
              <a:rPr lang="uk-UA" altLang="ru-RU" b="1" dirty="0"/>
              <a:t>входить лише один оператор або після </a:t>
            </a:r>
            <a:r>
              <a:rPr lang="en-GB" altLang="ru-RU" b="1" dirty="0"/>
              <a:t>if </a:t>
            </a:r>
            <a:r>
              <a:rPr lang="uk-UA" altLang="ru-RU" b="1" dirty="0"/>
              <a:t> стоїть лише один оператор, то немає потреби застосовувати фігурні дужки. Отже буде одиночний лямбда вираз. І навпаки. Тоді буде блочний лямбда вираз</a:t>
            </a:r>
            <a:r>
              <a:rPr lang="uk-UA" altLang="ru-RU" b="1" dirty="0" smtClean="0"/>
              <a:t>.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uk-UA" altLang="ru-RU" b="1" i="1" dirty="0" smtClean="0">
                <a:solidFill>
                  <a:srgbClr val="C00000"/>
                </a:solidFill>
              </a:rPr>
              <a:t>Це ще один спосіб визначення і використання функції всередині іншої функції.</a:t>
            </a:r>
            <a:endParaRPr lang="uk-UA" altLang="ru-RU" b="1" i="1" dirty="0">
              <a:solidFill>
                <a:srgbClr val="C00000"/>
              </a:solidFill>
            </a:endParaRPr>
          </a:p>
          <a:p>
            <a:pPr algn="ctr" eaLnBrk="1" hangingPunct="1">
              <a:lnSpc>
                <a:spcPct val="80000"/>
              </a:lnSpc>
              <a:buFontTx/>
              <a:buNone/>
            </a:pPr>
            <a:endParaRPr lang="ru-RU" altLang="ru-RU" b="1" i="1" dirty="0"/>
          </a:p>
        </p:txBody>
      </p:sp>
    </p:spTree>
    <p:extLst>
      <p:ext uri="{BB962C8B-B14F-4D97-AF65-F5344CB8AC3E}">
        <p14:creationId xmlns:p14="http://schemas.microsoft.com/office/powerpoint/2010/main" val="66869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A06BF5-B2F1-4EC0-939E-3560AC0D9F7C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6966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9144000" cy="6858000"/>
          </a:xfrm>
        </p:spPr>
        <p:txBody>
          <a:bodyPr/>
          <a:lstStyle/>
          <a:p>
            <a:pPr algn="ctr" eaLnBrk="1" hangingPunct="1">
              <a:buFontTx/>
              <a:buNone/>
            </a:pPr>
            <a:endParaRPr lang="uk-UA" altLang="ru-RU" b="1" i="1" dirty="0">
              <a:solidFill>
                <a:srgbClr val="3333CC"/>
              </a:solidFill>
            </a:endParaRPr>
          </a:p>
          <a:p>
            <a:pPr algn="ctr" eaLnBrk="1" hangingPunct="1">
              <a:buFontTx/>
              <a:buNone/>
            </a:pPr>
            <a:r>
              <a:rPr lang="uk-UA" altLang="ru-RU" sz="3200" b="1" i="1" dirty="0">
                <a:solidFill>
                  <a:srgbClr val="3333CC"/>
                </a:solidFill>
              </a:rPr>
              <a:t>Етапи використання лямбда виразів:</a:t>
            </a:r>
          </a:p>
          <a:p>
            <a:pPr eaLnBrk="1" hangingPunct="1">
              <a:buFontTx/>
              <a:buNone/>
            </a:pPr>
            <a:r>
              <a:rPr lang="uk-UA" altLang="ru-RU" sz="3200" b="1" dirty="0"/>
              <a:t>1 Визначення делегата, який сумісний із лямбда виразом.</a:t>
            </a:r>
          </a:p>
          <a:p>
            <a:pPr eaLnBrk="1" hangingPunct="1">
              <a:buFontTx/>
              <a:buNone/>
            </a:pPr>
            <a:r>
              <a:rPr lang="uk-UA" altLang="ru-RU" sz="3200" b="1" dirty="0"/>
              <a:t>2 Створення екземпляру делегата, якому присвоюється лямбда вираз.</a:t>
            </a:r>
          </a:p>
          <a:p>
            <a:pPr eaLnBrk="1" hangingPunct="1">
              <a:buFontTx/>
              <a:buNone/>
            </a:pPr>
            <a:r>
              <a:rPr lang="en-GB" altLang="ru-RU" sz="3200" b="1" dirty="0"/>
              <a:t>3 </a:t>
            </a:r>
            <a:r>
              <a:rPr lang="uk-UA" altLang="ru-RU" sz="3200" b="1" dirty="0"/>
              <a:t>Використання виразу, яке відбувається при зверненні до делегата.</a:t>
            </a:r>
          </a:p>
          <a:p>
            <a:pPr algn="ctr" eaLnBrk="1" hangingPunct="1">
              <a:buFontTx/>
              <a:buNone/>
            </a:pPr>
            <a:r>
              <a:rPr lang="uk-UA" altLang="ru-RU" b="1" i="1" dirty="0">
                <a:solidFill>
                  <a:srgbClr val="3333CC"/>
                </a:solidFill>
              </a:rPr>
              <a:t>Приклад</a:t>
            </a:r>
            <a:r>
              <a:rPr lang="en-GB" altLang="ru-RU" b="1" i="1" dirty="0">
                <a:solidFill>
                  <a:srgbClr val="3333CC"/>
                </a:solidFill>
              </a:rPr>
              <a:t> </a:t>
            </a:r>
            <a:r>
              <a:rPr lang="uk-UA" altLang="ru-RU" b="1" i="1" dirty="0">
                <a:solidFill>
                  <a:srgbClr val="3333CC"/>
                </a:solidFill>
              </a:rPr>
              <a:t>одиночного лямбда виразу</a:t>
            </a:r>
          </a:p>
          <a:p>
            <a:pPr algn="ctr" eaLnBrk="1" hangingPunct="1">
              <a:buFontTx/>
              <a:buNone/>
            </a:pPr>
            <a:r>
              <a:rPr lang="en-US" altLang="ru-RU" b="1" i="1" dirty="0" smtClean="0">
                <a:solidFill>
                  <a:schemeClr val="bg2"/>
                </a:solidFill>
              </a:rPr>
              <a:t>Visual Studio 2010</a:t>
            </a:r>
          </a:p>
          <a:p>
            <a:pPr algn="ctr" eaLnBrk="1" hangingPunct="1">
              <a:buFontTx/>
              <a:buNone/>
            </a:pPr>
            <a:r>
              <a:rPr lang="en-GB" altLang="ru-RU" b="1" i="1" dirty="0" smtClean="0">
                <a:solidFill>
                  <a:schemeClr val="bg2"/>
                </a:solidFill>
              </a:rPr>
              <a:t>lamb_odin1</a:t>
            </a:r>
            <a:endParaRPr lang="en-US" altLang="ru-RU" b="1" i="1" dirty="0" smtClean="0">
              <a:solidFill>
                <a:schemeClr val="bg2"/>
              </a:solidFill>
            </a:endParaRPr>
          </a:p>
          <a:p>
            <a:pPr eaLnBrk="1" hangingPunct="1"/>
            <a:endParaRPr lang="ru-RU" altLang="ru-RU" dirty="0" smtClean="0"/>
          </a:p>
        </p:txBody>
      </p:sp>
    </p:spTree>
    <p:extLst>
      <p:ext uri="{BB962C8B-B14F-4D97-AF65-F5344CB8AC3E}">
        <p14:creationId xmlns:p14="http://schemas.microsoft.com/office/powerpoint/2010/main" val="24402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08A79A-7F80-4D68-BF78-B47E768879FC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069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0"/>
            <a:ext cx="9144000" cy="68580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000" b="1" dirty="0" err="1"/>
              <a:t>using</a:t>
            </a:r>
            <a:r>
              <a:rPr lang="ru-RU" altLang="ru-RU" sz="2000" b="1" dirty="0"/>
              <a:t> </a:t>
            </a:r>
            <a:r>
              <a:rPr lang="ru-RU" altLang="ru-RU" sz="2000" b="1" dirty="0" err="1"/>
              <a:t>System</a:t>
            </a:r>
            <a:r>
              <a:rPr lang="ru-RU" altLang="ru-RU" sz="2000" b="1" dirty="0"/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000" b="1" dirty="0" err="1"/>
              <a:t>using</a:t>
            </a:r>
            <a:r>
              <a:rPr lang="ru-RU" altLang="ru-RU" sz="2000" b="1" dirty="0"/>
              <a:t> </a:t>
            </a:r>
            <a:r>
              <a:rPr lang="ru-RU" altLang="ru-RU" sz="2000" b="1" dirty="0" err="1"/>
              <a:t>System.Collections.Generic</a:t>
            </a:r>
            <a:r>
              <a:rPr lang="ru-RU" altLang="ru-RU" sz="2000" b="1" dirty="0"/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000" b="1" dirty="0" err="1"/>
              <a:t>using</a:t>
            </a:r>
            <a:r>
              <a:rPr lang="ru-RU" altLang="ru-RU" sz="2000" b="1" dirty="0"/>
              <a:t> </a:t>
            </a:r>
            <a:r>
              <a:rPr lang="ru-RU" altLang="ru-RU" sz="2000" b="1" dirty="0" err="1"/>
              <a:t>System.Linq</a:t>
            </a:r>
            <a:r>
              <a:rPr lang="ru-RU" altLang="ru-RU" sz="2000" b="1" dirty="0"/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000" b="1" dirty="0" err="1"/>
              <a:t>using</a:t>
            </a:r>
            <a:r>
              <a:rPr lang="ru-RU" altLang="ru-RU" sz="2000" b="1" dirty="0"/>
              <a:t> </a:t>
            </a:r>
            <a:r>
              <a:rPr lang="ru-RU" altLang="ru-RU" sz="2000" b="1" dirty="0" err="1"/>
              <a:t>System.Text</a:t>
            </a:r>
            <a:r>
              <a:rPr lang="ru-RU" altLang="ru-RU" sz="2000" b="1" dirty="0"/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 dirty="0" err="1"/>
              <a:t>namespace</a:t>
            </a:r>
            <a:r>
              <a:rPr lang="ru-RU" altLang="ru-RU" sz="2400" b="1" dirty="0"/>
              <a:t> lamb_odin1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 dirty="0"/>
              <a:t>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 dirty="0"/>
              <a:t>    </a:t>
            </a:r>
            <a:r>
              <a:rPr lang="ru-RU" altLang="ru-RU" sz="2400" b="1" dirty="0" err="1">
                <a:solidFill>
                  <a:srgbClr val="3333CC"/>
                </a:solidFill>
              </a:rPr>
              <a:t>delegate</a:t>
            </a:r>
            <a:r>
              <a:rPr lang="ru-RU" altLang="ru-RU" sz="2400" b="1" dirty="0">
                <a:solidFill>
                  <a:srgbClr val="3333CC"/>
                </a:solidFill>
              </a:rPr>
              <a:t> </a:t>
            </a:r>
            <a:r>
              <a:rPr lang="ru-RU" altLang="ru-RU" sz="2400" b="1" dirty="0" err="1">
                <a:solidFill>
                  <a:srgbClr val="3333CC"/>
                </a:solidFill>
              </a:rPr>
              <a:t>double</a:t>
            </a:r>
            <a:r>
              <a:rPr lang="ru-RU" altLang="ru-RU" sz="2400" b="1" dirty="0">
                <a:solidFill>
                  <a:srgbClr val="3333CC"/>
                </a:solidFill>
              </a:rPr>
              <a:t> </a:t>
            </a:r>
            <a:r>
              <a:rPr lang="ru-RU" altLang="ru-RU" sz="2400" b="1" dirty="0" err="1">
                <a:solidFill>
                  <a:srgbClr val="3333CC"/>
                </a:solidFill>
              </a:rPr>
              <a:t>Cub</a:t>
            </a:r>
            <a:r>
              <a:rPr lang="ru-RU" altLang="ru-RU" sz="2400" b="1" dirty="0">
                <a:solidFill>
                  <a:srgbClr val="3333CC"/>
                </a:solidFill>
              </a:rPr>
              <a:t>(</a:t>
            </a:r>
            <a:r>
              <a:rPr lang="ru-RU" altLang="ru-RU" sz="2400" b="1" dirty="0" err="1">
                <a:solidFill>
                  <a:srgbClr val="3333CC"/>
                </a:solidFill>
              </a:rPr>
              <a:t>double</a:t>
            </a:r>
            <a:r>
              <a:rPr lang="ru-RU" altLang="ru-RU" sz="2400" b="1" dirty="0">
                <a:solidFill>
                  <a:srgbClr val="3333CC"/>
                </a:solidFill>
              </a:rPr>
              <a:t> x</a:t>
            </a:r>
            <a:r>
              <a:rPr lang="ru-RU" altLang="ru-RU" sz="2400" b="1" dirty="0" smtClean="0">
                <a:solidFill>
                  <a:srgbClr val="3333CC"/>
                </a:solidFill>
              </a:rPr>
              <a:t>); </a:t>
            </a:r>
            <a:r>
              <a:rPr lang="en-US" altLang="ru-RU" sz="2400" b="1" dirty="0" smtClean="0">
                <a:solidFill>
                  <a:srgbClr val="3333CC"/>
                </a:solidFill>
              </a:rPr>
              <a:t>// </a:t>
            </a:r>
            <a:r>
              <a:rPr lang="uk-UA" altLang="ru-RU" sz="2400" b="1" dirty="0" smtClean="0">
                <a:solidFill>
                  <a:srgbClr val="3333CC"/>
                </a:solidFill>
              </a:rPr>
              <a:t>описали делегата</a:t>
            </a:r>
            <a:endParaRPr lang="ru-RU" altLang="ru-RU" sz="2400" b="1" dirty="0">
              <a:solidFill>
                <a:srgbClr val="3333CC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 dirty="0"/>
              <a:t>    </a:t>
            </a:r>
            <a:r>
              <a:rPr lang="ru-RU" altLang="ru-RU" sz="2400" b="1" dirty="0" err="1"/>
              <a:t>class</a:t>
            </a:r>
            <a:r>
              <a:rPr lang="ru-RU" altLang="ru-RU" sz="2400" b="1" dirty="0"/>
              <a:t> </a:t>
            </a:r>
            <a:r>
              <a:rPr lang="ru-RU" altLang="ru-RU" sz="2400" b="1" dirty="0" err="1"/>
              <a:t>Program</a:t>
            </a:r>
            <a:endParaRPr lang="ru-RU" altLang="ru-RU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 dirty="0"/>
              <a:t>  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 dirty="0"/>
              <a:t>        </a:t>
            </a:r>
            <a:r>
              <a:rPr lang="ru-RU" altLang="ru-RU" sz="2400" b="1" dirty="0" err="1"/>
              <a:t>static</a:t>
            </a:r>
            <a:r>
              <a:rPr lang="ru-RU" altLang="ru-RU" sz="2400" b="1" dirty="0"/>
              <a:t> </a:t>
            </a:r>
            <a:r>
              <a:rPr lang="ru-RU" altLang="ru-RU" sz="2400" b="1" dirty="0" err="1"/>
              <a:t>void</a:t>
            </a:r>
            <a:r>
              <a:rPr lang="ru-RU" altLang="ru-RU" sz="2400" b="1" dirty="0"/>
              <a:t> </a:t>
            </a:r>
            <a:r>
              <a:rPr lang="ru-RU" altLang="ru-RU" sz="2400" b="1" dirty="0" err="1"/>
              <a:t>Main</a:t>
            </a:r>
            <a:r>
              <a:rPr lang="ru-RU" altLang="ru-RU" sz="2400" b="1" dirty="0"/>
              <a:t>(</a:t>
            </a:r>
            <a:r>
              <a:rPr lang="ru-RU" altLang="ru-RU" sz="2400" b="1" dirty="0" err="1"/>
              <a:t>string</a:t>
            </a:r>
            <a:r>
              <a:rPr lang="ru-RU" altLang="ru-RU" sz="2400" b="1" dirty="0"/>
              <a:t>[] </a:t>
            </a:r>
            <a:r>
              <a:rPr lang="ru-RU" altLang="ru-RU" sz="2400" b="1" dirty="0" err="1"/>
              <a:t>args</a:t>
            </a:r>
            <a:r>
              <a:rPr lang="ru-RU" altLang="ru-RU" sz="2400" b="1" dirty="0"/>
              <a:t>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 dirty="0"/>
              <a:t>      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 dirty="0"/>
              <a:t>            </a:t>
            </a:r>
            <a:r>
              <a:rPr lang="ru-RU" altLang="ru-RU" sz="2400" b="1" dirty="0" err="1"/>
              <a:t>double</a:t>
            </a:r>
            <a:r>
              <a:rPr lang="ru-RU" altLang="ru-RU" sz="2400" b="1" dirty="0"/>
              <a:t> a=2,y,z;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 dirty="0"/>
              <a:t>            </a:t>
            </a:r>
            <a:r>
              <a:rPr lang="ru-RU" altLang="ru-RU" sz="2400" b="1" dirty="0" err="1">
                <a:solidFill>
                  <a:srgbClr val="3333CC"/>
                </a:solidFill>
              </a:rPr>
              <a:t>Cub</a:t>
            </a:r>
            <a:r>
              <a:rPr lang="ru-RU" altLang="ru-RU" sz="2400" b="1" dirty="0">
                <a:solidFill>
                  <a:srgbClr val="3333CC"/>
                </a:solidFill>
              </a:rPr>
              <a:t> </a:t>
            </a:r>
            <a:r>
              <a:rPr lang="ru-RU" altLang="ru-RU" sz="2400" b="1" dirty="0" err="1">
                <a:solidFill>
                  <a:srgbClr val="3333CC"/>
                </a:solidFill>
              </a:rPr>
              <a:t>cubic</a:t>
            </a:r>
            <a:r>
              <a:rPr lang="ru-RU" altLang="ru-RU" sz="2400" b="1" dirty="0">
                <a:solidFill>
                  <a:srgbClr val="3333CC"/>
                </a:solidFill>
              </a:rPr>
              <a:t> = x =&gt; x * x * x</a:t>
            </a:r>
            <a:r>
              <a:rPr lang="ru-RU" altLang="ru-RU" sz="2400" b="1" dirty="0" smtClean="0"/>
              <a:t>;</a:t>
            </a:r>
            <a:r>
              <a:rPr lang="en-US" altLang="ru-RU" sz="2400" b="1" dirty="0" smtClean="0"/>
              <a:t> //</a:t>
            </a:r>
            <a:r>
              <a:rPr lang="ru-RU" altLang="ru-RU" sz="2400" b="1" dirty="0" smtClean="0"/>
              <a:t> </a:t>
            </a:r>
            <a:r>
              <a:rPr lang="ru-RU" altLang="ru-RU" sz="2400" b="1" dirty="0" err="1" smtClean="0"/>
              <a:t>визначили</a:t>
            </a:r>
            <a:r>
              <a:rPr lang="ru-RU" altLang="ru-RU" sz="2400" b="1" dirty="0" smtClean="0"/>
              <a:t> </a:t>
            </a:r>
            <a:r>
              <a:rPr lang="ru-RU" altLang="ru-RU" sz="2400" b="1" dirty="0" err="1" smtClean="0"/>
              <a:t>функцію</a:t>
            </a:r>
            <a:r>
              <a:rPr lang="ru-RU" altLang="ru-RU" sz="2400" b="1" dirty="0" smtClean="0"/>
              <a:t> </a:t>
            </a:r>
            <a:endParaRPr lang="ru-RU" altLang="ru-RU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 dirty="0"/>
              <a:t>            </a:t>
            </a:r>
            <a:r>
              <a:rPr lang="ru-RU" altLang="ru-RU" sz="2400" b="1" dirty="0">
                <a:solidFill>
                  <a:srgbClr val="CC0000"/>
                </a:solidFill>
              </a:rPr>
              <a:t>y = </a:t>
            </a:r>
            <a:r>
              <a:rPr lang="ru-RU" altLang="ru-RU" sz="2400" b="1" dirty="0" err="1">
                <a:solidFill>
                  <a:srgbClr val="CC0000"/>
                </a:solidFill>
              </a:rPr>
              <a:t>cubic</a:t>
            </a:r>
            <a:r>
              <a:rPr lang="ru-RU" altLang="ru-RU" sz="2400" b="1" dirty="0">
                <a:solidFill>
                  <a:srgbClr val="CC0000"/>
                </a:solidFill>
              </a:rPr>
              <a:t>(a</a:t>
            </a:r>
            <a:r>
              <a:rPr lang="ru-RU" altLang="ru-RU" sz="2400" b="1" dirty="0" smtClean="0">
                <a:solidFill>
                  <a:srgbClr val="CC0000"/>
                </a:solidFill>
              </a:rPr>
              <a:t>);</a:t>
            </a:r>
            <a:r>
              <a:rPr lang="en-US" altLang="ru-RU" sz="2400" b="1" dirty="0" smtClean="0">
                <a:solidFill>
                  <a:srgbClr val="CC0000"/>
                </a:solidFill>
              </a:rPr>
              <a:t> //</a:t>
            </a:r>
            <a:r>
              <a:rPr lang="uk-UA" altLang="ru-RU" sz="2400" b="1" dirty="0" err="1" smtClean="0">
                <a:solidFill>
                  <a:srgbClr val="CC0000"/>
                </a:solidFill>
              </a:rPr>
              <a:t>використли</a:t>
            </a:r>
            <a:r>
              <a:rPr lang="uk-UA" altLang="ru-RU" sz="2400" b="1" dirty="0" smtClean="0">
                <a:solidFill>
                  <a:srgbClr val="CC0000"/>
                </a:solidFill>
              </a:rPr>
              <a:t> функцію</a:t>
            </a:r>
            <a:endParaRPr lang="ru-RU" altLang="ru-RU" sz="2400" b="1" dirty="0">
              <a:solidFill>
                <a:srgbClr val="CC00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 dirty="0">
                <a:solidFill>
                  <a:srgbClr val="CC0000"/>
                </a:solidFill>
              </a:rPr>
              <a:t>z = </a:t>
            </a:r>
            <a:r>
              <a:rPr lang="ru-RU" altLang="ru-RU" sz="2400" b="1" dirty="0" err="1">
                <a:solidFill>
                  <a:srgbClr val="CC0000"/>
                </a:solidFill>
              </a:rPr>
              <a:t>cubic</a:t>
            </a:r>
            <a:r>
              <a:rPr lang="ru-RU" altLang="ru-RU" sz="2400" b="1" dirty="0">
                <a:solidFill>
                  <a:srgbClr val="CC0000"/>
                </a:solidFill>
              </a:rPr>
              <a:t>(</a:t>
            </a:r>
            <a:r>
              <a:rPr lang="ru-RU" altLang="ru-RU" sz="2400" b="1" dirty="0" err="1">
                <a:solidFill>
                  <a:srgbClr val="CC0000"/>
                </a:solidFill>
              </a:rPr>
              <a:t>Math.Sin</a:t>
            </a:r>
            <a:r>
              <a:rPr lang="ru-RU" altLang="ru-RU" sz="2400" b="1" dirty="0">
                <a:solidFill>
                  <a:srgbClr val="CC0000"/>
                </a:solidFill>
              </a:rPr>
              <a:t>(a</a:t>
            </a:r>
            <a:r>
              <a:rPr lang="ru-RU" altLang="ru-RU" sz="2400" b="1" dirty="0" smtClean="0">
                <a:solidFill>
                  <a:srgbClr val="CC0000"/>
                </a:solidFill>
              </a:rPr>
              <a:t>));</a:t>
            </a:r>
            <a:r>
              <a:rPr lang="en-US" altLang="ru-RU" sz="2400" b="1" dirty="0" smtClean="0">
                <a:solidFill>
                  <a:srgbClr val="CC0000"/>
                </a:solidFill>
              </a:rPr>
              <a:t> //</a:t>
            </a:r>
            <a:r>
              <a:rPr lang="uk-UA" altLang="ru-RU" sz="2400" b="1" dirty="0" smtClean="0">
                <a:solidFill>
                  <a:srgbClr val="CC0000"/>
                </a:solidFill>
              </a:rPr>
              <a:t>використали функцію</a:t>
            </a:r>
            <a:endParaRPr lang="ru-RU" altLang="ru-RU" sz="2400" b="1" dirty="0">
              <a:solidFill>
                <a:srgbClr val="CC00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 dirty="0"/>
              <a:t>            </a:t>
            </a:r>
            <a:r>
              <a:rPr lang="ru-RU" altLang="ru-RU" sz="2400" b="1" dirty="0" err="1"/>
              <a:t>Console.WriteLine</a:t>
            </a:r>
            <a:r>
              <a:rPr lang="ru-RU" altLang="ru-RU" sz="2400" b="1" dirty="0"/>
              <a:t>(“</a:t>
            </a:r>
            <a:r>
              <a:rPr lang="en-GB" altLang="ru-RU" sz="2400" b="1" dirty="0"/>
              <a:t>y={0} </a:t>
            </a:r>
            <a:r>
              <a:rPr lang="ru-RU" altLang="ru-RU" sz="2400" b="1" dirty="0"/>
              <a:t>z={</a:t>
            </a:r>
            <a:r>
              <a:rPr lang="en-GB" altLang="ru-RU" sz="2400" b="1" dirty="0"/>
              <a:t>1</a:t>
            </a:r>
            <a:r>
              <a:rPr lang="ru-RU" altLang="ru-RU" sz="2400" b="1" dirty="0"/>
              <a:t>}",</a:t>
            </a:r>
            <a:r>
              <a:rPr lang="en-GB" altLang="ru-RU" sz="2400" b="1" dirty="0"/>
              <a:t>  y, </a:t>
            </a:r>
            <a:r>
              <a:rPr lang="ru-RU" altLang="ru-RU" sz="2400" b="1" dirty="0"/>
              <a:t>z);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 dirty="0"/>
              <a:t>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 dirty="0"/>
              <a:t>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ru-RU" altLang="ru-RU" sz="2400" b="1" dirty="0"/>
              <a:t>}</a:t>
            </a:r>
          </a:p>
          <a:p>
            <a:pPr eaLnBrk="1" hangingPunct="1">
              <a:lnSpc>
                <a:spcPct val="80000"/>
              </a:lnSpc>
            </a:pPr>
            <a:endParaRPr lang="ru-RU" altLang="ru-RU" sz="2400" b="1" dirty="0"/>
          </a:p>
          <a:p>
            <a:pPr eaLnBrk="1" hangingPunct="1">
              <a:lnSpc>
                <a:spcPct val="80000"/>
              </a:lnSpc>
            </a:pPr>
            <a:endParaRPr lang="ru-RU" altLang="ru-RU" sz="2000" dirty="0"/>
          </a:p>
        </p:txBody>
      </p:sp>
    </p:spTree>
    <p:extLst>
      <p:ext uri="{BB962C8B-B14F-4D97-AF65-F5344CB8AC3E}">
        <p14:creationId xmlns:p14="http://schemas.microsoft.com/office/powerpoint/2010/main" val="263653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69215-50B6-4209-A3FA-67AA9006446B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171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uk-UA" altLang="ru-RU" b="1" i="1">
                <a:solidFill>
                  <a:srgbClr val="3333CC"/>
                </a:solidFill>
              </a:rPr>
              <a:t>Приклад</a:t>
            </a:r>
            <a:r>
              <a:rPr lang="en-GB" altLang="ru-RU" b="1" i="1">
                <a:solidFill>
                  <a:srgbClr val="3333CC"/>
                </a:solidFill>
              </a:rPr>
              <a:t> </a:t>
            </a:r>
            <a:r>
              <a:rPr lang="uk-UA" altLang="ru-RU" b="1" i="1">
                <a:solidFill>
                  <a:srgbClr val="3333CC"/>
                </a:solidFill>
              </a:rPr>
              <a:t>блочного лямбда виразу</a:t>
            </a:r>
            <a:endParaRPr lang="en-GB" altLang="ru-RU" b="1" i="1">
              <a:solidFill>
                <a:srgbClr val="3333CC"/>
              </a:solidFill>
            </a:endParaRPr>
          </a:p>
          <a:p>
            <a:pPr eaLnBrk="1" hangingPunct="1">
              <a:buFontTx/>
              <a:buNone/>
            </a:pPr>
            <a:r>
              <a:rPr lang="uk-UA" altLang="ru-RU" b="1">
                <a:solidFill>
                  <a:srgbClr val="CC0000"/>
                </a:solidFill>
              </a:rPr>
              <a:t>Щоб створити блочний лямбда вираз, треба взяти його у фігурні дужки і</a:t>
            </a:r>
            <a:r>
              <a:rPr lang="uk-UA" altLang="ru-RU" b="1" i="1">
                <a:solidFill>
                  <a:srgbClr val="CC0000"/>
                </a:solidFill>
              </a:rPr>
              <a:t> </a:t>
            </a:r>
            <a:r>
              <a:rPr lang="uk-UA" altLang="ru-RU" b="1" i="1" smtClean="0">
                <a:solidFill>
                  <a:srgbClr val="CC0000"/>
                </a:solidFill>
              </a:rPr>
              <a:t>поставити крапку із комою.</a:t>
            </a:r>
            <a:endParaRPr lang="en-US" altLang="ru-RU" b="1" i="1" smtClean="0">
              <a:solidFill>
                <a:srgbClr val="CC0000"/>
              </a:solidFill>
            </a:endParaRPr>
          </a:p>
          <a:p>
            <a:pPr algn="ctr" eaLnBrk="1" hangingPunct="1">
              <a:buFontTx/>
              <a:buNone/>
            </a:pPr>
            <a:r>
              <a:rPr lang="en-US" altLang="ru-RU" b="1" i="1" smtClean="0">
                <a:solidFill>
                  <a:schemeClr val="bg2"/>
                </a:solidFill>
              </a:rPr>
              <a:t>Visual Studio 2010</a:t>
            </a:r>
          </a:p>
          <a:p>
            <a:pPr algn="ctr" eaLnBrk="1" hangingPunct="1">
              <a:buFontTx/>
              <a:buNone/>
            </a:pPr>
            <a:r>
              <a:rPr lang="en-GB" altLang="ru-RU" b="1" i="1" smtClean="0">
                <a:solidFill>
                  <a:schemeClr val="bg2"/>
                </a:solidFill>
              </a:rPr>
              <a:t>lamb_bloch1</a:t>
            </a:r>
            <a:endParaRPr lang="en-US" altLang="ru-RU" b="1" i="1" smtClean="0">
              <a:solidFill>
                <a:schemeClr val="bg2"/>
              </a:solidFill>
            </a:endParaRPr>
          </a:p>
          <a:p>
            <a:pPr eaLnBrk="1" hangingPunct="1"/>
            <a:endParaRPr lang="ru-RU" altLang="ru-RU" smtClean="0"/>
          </a:p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3779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Номер слайда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9EBD9F-9139-48C1-AA36-0E948044AC56}" type="slidenum">
              <a:rPr kumimoji="0" lang="ru-RU" altLang="ru-RU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27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5260" y="150312"/>
            <a:ext cx="12066740" cy="657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ru-RU" altLang="ru-RU" b="1" dirty="0" err="1"/>
              <a:t>using</a:t>
            </a:r>
            <a:r>
              <a:rPr lang="ru-RU" altLang="ru-RU" b="1" dirty="0"/>
              <a:t> </a:t>
            </a:r>
            <a:r>
              <a:rPr lang="ru-RU" altLang="ru-RU" b="1" dirty="0" err="1"/>
              <a:t>System</a:t>
            </a:r>
            <a:r>
              <a:rPr lang="ru-RU" altLang="ru-RU" b="1" dirty="0"/>
              <a:t>;</a:t>
            </a:r>
          </a:p>
          <a:p>
            <a:pPr eaLnBrk="1" hangingPunct="1">
              <a:buFontTx/>
              <a:buNone/>
            </a:pPr>
            <a:r>
              <a:rPr lang="ru-RU" altLang="ru-RU" b="1" dirty="0" err="1"/>
              <a:t>using</a:t>
            </a:r>
            <a:r>
              <a:rPr lang="ru-RU" altLang="ru-RU" b="1" dirty="0"/>
              <a:t> </a:t>
            </a:r>
            <a:r>
              <a:rPr lang="ru-RU" altLang="ru-RU" b="1" dirty="0" err="1"/>
              <a:t>System.Collections.Generic</a:t>
            </a:r>
            <a:r>
              <a:rPr lang="ru-RU" altLang="ru-RU" b="1" dirty="0"/>
              <a:t>;</a:t>
            </a:r>
          </a:p>
          <a:p>
            <a:pPr eaLnBrk="1" hangingPunct="1">
              <a:buFontTx/>
              <a:buNone/>
            </a:pPr>
            <a:r>
              <a:rPr lang="ru-RU" altLang="ru-RU" b="1" dirty="0" err="1"/>
              <a:t>using</a:t>
            </a:r>
            <a:r>
              <a:rPr lang="ru-RU" altLang="ru-RU" b="1" dirty="0"/>
              <a:t> </a:t>
            </a:r>
            <a:r>
              <a:rPr lang="ru-RU" altLang="ru-RU" b="1" dirty="0" err="1"/>
              <a:t>System.Linq</a:t>
            </a:r>
            <a:r>
              <a:rPr lang="ru-RU" altLang="ru-RU" b="1" dirty="0"/>
              <a:t>;</a:t>
            </a:r>
          </a:p>
          <a:p>
            <a:pPr eaLnBrk="1" hangingPunct="1">
              <a:buFontTx/>
              <a:buNone/>
            </a:pPr>
            <a:r>
              <a:rPr lang="ru-RU" altLang="ru-RU" b="1" dirty="0" err="1"/>
              <a:t>using</a:t>
            </a:r>
            <a:r>
              <a:rPr lang="ru-RU" altLang="ru-RU" b="1" dirty="0"/>
              <a:t> </a:t>
            </a:r>
            <a:r>
              <a:rPr lang="ru-RU" altLang="ru-RU" b="1" dirty="0" err="1"/>
              <a:t>System.Text</a:t>
            </a:r>
            <a:r>
              <a:rPr lang="ru-RU" altLang="ru-RU" b="1" dirty="0"/>
              <a:t>;</a:t>
            </a:r>
          </a:p>
          <a:p>
            <a:pPr eaLnBrk="1" hangingPunct="1">
              <a:buFontTx/>
              <a:buNone/>
            </a:pPr>
            <a:endParaRPr lang="ru-RU" altLang="ru-RU" b="1" dirty="0"/>
          </a:p>
          <a:p>
            <a:pPr eaLnBrk="1" hangingPunct="1">
              <a:buFontTx/>
              <a:buNone/>
            </a:pPr>
            <a:r>
              <a:rPr lang="ru-RU" altLang="ru-RU" b="1" dirty="0" err="1">
                <a:solidFill>
                  <a:srgbClr val="CC0000"/>
                </a:solidFill>
              </a:rPr>
              <a:t>namespace</a:t>
            </a:r>
            <a:r>
              <a:rPr lang="ru-RU" altLang="ru-RU" b="1" dirty="0">
                <a:solidFill>
                  <a:srgbClr val="CC0000"/>
                </a:solidFill>
              </a:rPr>
              <a:t> lambd_bloch1</a:t>
            </a:r>
          </a:p>
          <a:p>
            <a:pPr eaLnBrk="1" hangingPunct="1">
              <a:buFontTx/>
              <a:buNone/>
            </a:pPr>
            <a:r>
              <a:rPr lang="ru-RU" altLang="ru-RU" b="1" dirty="0"/>
              <a:t>{</a:t>
            </a:r>
          </a:p>
          <a:p>
            <a:pPr eaLnBrk="1" hangingPunct="1">
              <a:buFontTx/>
              <a:buNone/>
            </a:pPr>
            <a:r>
              <a:rPr lang="ru-RU" altLang="ru-RU" b="1" i="1" dirty="0" err="1">
                <a:solidFill>
                  <a:srgbClr val="3333CC"/>
                </a:solidFill>
              </a:rPr>
              <a:t>delegate</a:t>
            </a:r>
            <a:r>
              <a:rPr lang="ru-RU" altLang="ru-RU" b="1" i="1" dirty="0">
                <a:solidFill>
                  <a:srgbClr val="3333CC"/>
                </a:solidFill>
              </a:rPr>
              <a:t> </a:t>
            </a:r>
            <a:r>
              <a:rPr lang="ru-RU" altLang="ru-RU" b="1" i="1" dirty="0" err="1">
                <a:solidFill>
                  <a:srgbClr val="3333CC"/>
                </a:solidFill>
              </a:rPr>
              <a:t>double</a:t>
            </a:r>
            <a:r>
              <a:rPr lang="ru-RU" altLang="ru-RU" b="1" i="1" dirty="0">
                <a:solidFill>
                  <a:srgbClr val="3333CC"/>
                </a:solidFill>
              </a:rPr>
              <a:t> </a:t>
            </a:r>
            <a:r>
              <a:rPr lang="ru-RU" altLang="ru-RU" b="1" i="1" dirty="0" err="1">
                <a:solidFill>
                  <a:srgbClr val="3333CC"/>
                </a:solidFill>
              </a:rPr>
              <a:t>Rozrahunok</a:t>
            </a:r>
            <a:r>
              <a:rPr lang="ru-RU" altLang="ru-RU" b="1" i="1" dirty="0">
                <a:solidFill>
                  <a:srgbClr val="3333CC"/>
                </a:solidFill>
              </a:rPr>
              <a:t>(</a:t>
            </a:r>
            <a:r>
              <a:rPr lang="ru-RU" altLang="ru-RU" b="1" i="1" dirty="0" err="1">
                <a:solidFill>
                  <a:srgbClr val="3333CC"/>
                </a:solidFill>
              </a:rPr>
              <a:t>double</a:t>
            </a:r>
            <a:r>
              <a:rPr lang="ru-RU" altLang="ru-RU" b="1" i="1" dirty="0">
                <a:solidFill>
                  <a:srgbClr val="3333CC"/>
                </a:solidFill>
              </a:rPr>
              <a:t> x</a:t>
            </a:r>
            <a:r>
              <a:rPr lang="ru-RU" altLang="ru-RU" b="1" i="1" dirty="0" smtClean="0"/>
              <a:t>); </a:t>
            </a:r>
            <a:r>
              <a:rPr lang="ru-RU" altLang="ru-RU" b="1" i="1" dirty="0" smtClean="0">
                <a:solidFill>
                  <a:srgbClr val="C00000"/>
                </a:solidFill>
              </a:rPr>
              <a:t>//</a:t>
            </a:r>
            <a:r>
              <a:rPr lang="ru-RU" altLang="ru-RU" b="1" i="1" dirty="0" err="1">
                <a:solidFill>
                  <a:srgbClr val="C00000"/>
                </a:solidFill>
              </a:rPr>
              <a:t>визначення</a:t>
            </a:r>
            <a:r>
              <a:rPr lang="ru-RU" altLang="ru-RU" b="1" i="1" dirty="0">
                <a:solidFill>
                  <a:srgbClr val="C00000"/>
                </a:solidFill>
              </a:rPr>
              <a:t> </a:t>
            </a:r>
            <a:r>
              <a:rPr lang="ru-RU" altLang="ru-RU" b="1" i="1" dirty="0" smtClean="0">
                <a:solidFill>
                  <a:srgbClr val="C00000"/>
                </a:solidFill>
              </a:rPr>
              <a:t>делегата</a:t>
            </a:r>
            <a:endParaRPr lang="ru-RU" altLang="ru-RU" b="1" i="1" dirty="0">
              <a:solidFill>
                <a:srgbClr val="C00000"/>
              </a:solidFill>
            </a:endParaRPr>
          </a:p>
          <a:p>
            <a:pPr eaLnBrk="1" hangingPunct="1"/>
            <a:endParaRPr lang="ru-RU" altLang="ru-RU" b="1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1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2536</TotalTime>
  <Words>5543</Words>
  <Application>Microsoft Office PowerPoint</Application>
  <PresentationFormat>Широкоэкранный</PresentationFormat>
  <Paragraphs>995</Paragraphs>
  <Slides>179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179</vt:i4>
      </vt:variant>
    </vt:vector>
  </HeadingPairs>
  <TitlesOfParts>
    <vt:vector size="188" baseType="lpstr">
      <vt:lpstr>굴림</vt:lpstr>
      <vt:lpstr>Arial</vt:lpstr>
      <vt:lpstr>Calibri</vt:lpstr>
      <vt:lpstr>Calibri Light</vt:lpstr>
      <vt:lpstr>Cambria Math</vt:lpstr>
      <vt:lpstr>Times New Roman</vt:lpstr>
      <vt:lpstr>Тема Office</vt:lpstr>
      <vt:lpstr>Оформление по умолчанию</vt:lpstr>
      <vt:lpstr>Формула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Програма для контактної інформації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Пользователь</cp:lastModifiedBy>
  <cp:revision>110</cp:revision>
  <dcterms:created xsi:type="dcterms:W3CDTF">2017-06-13T07:23:25Z</dcterms:created>
  <dcterms:modified xsi:type="dcterms:W3CDTF">2017-08-20T18:07:03Z</dcterms:modified>
</cp:coreProperties>
</file>